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4" r:id="rId4"/>
    <p:sldId id="280" r:id="rId5"/>
    <p:sldId id="260" r:id="rId6"/>
    <p:sldId id="261" r:id="rId7"/>
    <p:sldId id="262" r:id="rId8"/>
    <p:sldId id="263" r:id="rId9"/>
    <p:sldId id="281" r:id="rId10"/>
    <p:sldId id="264" r:id="rId11"/>
    <p:sldId id="275" r:id="rId12"/>
    <p:sldId id="265" r:id="rId13"/>
    <p:sldId id="266" r:id="rId14"/>
    <p:sldId id="267" r:id="rId15"/>
    <p:sldId id="268" r:id="rId16"/>
    <p:sldId id="282" r:id="rId17"/>
    <p:sldId id="269" r:id="rId18"/>
    <p:sldId id="270" r:id="rId19"/>
    <p:sldId id="271" r:id="rId20"/>
    <p:sldId id="272" r:id="rId21"/>
    <p:sldId id="273" r:id="rId22"/>
    <p:sldId id="283" r:id="rId23"/>
    <p:sldId id="277" r:id="rId24"/>
    <p:sldId id="278" r:id="rId25"/>
    <p:sldId id="279"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Planilha_do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Planilha_do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Planilha_do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Planilha_do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Planilha_do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Planilha_do_Microsoft_Office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Planilha_do_Microsoft_Office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Planilha_do_Microsoft_Office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Planilha_do_Microsoft_Office_Excel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Planilha_do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Planilha_do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Planilha_do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Planilha_do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Planilha_do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Planilha_do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Plan1!$A$2:$A$9</c:f>
              <c:strCache>
                <c:ptCount val="8"/>
                <c:pt idx="0">
                  <c:v>Ótimo</c:v>
                </c:pt>
                <c:pt idx="1">
                  <c:v>Bom</c:v>
                </c:pt>
                <c:pt idx="2">
                  <c:v>Ótimo + Bom</c:v>
                </c:pt>
                <c:pt idx="3">
                  <c:v>Regular</c:v>
                </c:pt>
                <c:pt idx="4">
                  <c:v>Ruim</c:v>
                </c:pt>
                <c:pt idx="5">
                  <c:v>Péssimo</c:v>
                </c:pt>
                <c:pt idx="6">
                  <c:v>Ruim + Péssimo</c:v>
                </c:pt>
                <c:pt idx="7">
                  <c:v>Não sabe ou não opinou</c:v>
                </c:pt>
              </c:strCache>
            </c:strRef>
          </c:cat>
          <c:val>
            <c:numRef>
              <c:f>Plan1!$B$2:$B$9</c:f>
              <c:numCache>
                <c:formatCode>General</c:formatCode>
                <c:ptCount val="8"/>
                <c:pt idx="0">
                  <c:v>18.2</c:v>
                </c:pt>
                <c:pt idx="1">
                  <c:v>43.6</c:v>
                </c:pt>
                <c:pt idx="2">
                  <c:v>61.8</c:v>
                </c:pt>
                <c:pt idx="3">
                  <c:v>27.7</c:v>
                </c:pt>
                <c:pt idx="4">
                  <c:v>5.5</c:v>
                </c:pt>
                <c:pt idx="5">
                  <c:v>4.5</c:v>
                </c:pt>
                <c:pt idx="6" formatCode="0.0">
                  <c:v>10</c:v>
                </c:pt>
                <c:pt idx="7">
                  <c:v>0.5</c:v>
                </c:pt>
              </c:numCache>
            </c:numRef>
          </c:val>
        </c:ser>
        <c:axId val="58053760"/>
        <c:axId val="58055296"/>
      </c:barChart>
      <c:catAx>
        <c:axId val="58053760"/>
        <c:scaling>
          <c:orientation val="minMax"/>
        </c:scaling>
        <c:axPos val="b"/>
        <c:tickLblPos val="nextTo"/>
        <c:txPr>
          <a:bodyPr/>
          <a:lstStyle/>
          <a:p>
            <a:pPr>
              <a:defRPr sz="1400"/>
            </a:pPr>
            <a:endParaRPr lang="pt-BR"/>
          </a:p>
        </c:txPr>
        <c:crossAx val="58055296"/>
        <c:crosses val="autoZero"/>
        <c:auto val="1"/>
        <c:lblAlgn val="ctr"/>
        <c:lblOffset val="100"/>
      </c:catAx>
      <c:valAx>
        <c:axId val="58055296"/>
        <c:scaling>
          <c:orientation val="minMax"/>
        </c:scaling>
        <c:axPos val="l"/>
        <c:majorGridlines/>
        <c:numFmt formatCode="General" sourceLinked="1"/>
        <c:tickLblPos val="nextTo"/>
        <c:crossAx val="58053760"/>
        <c:crosses val="autoZero"/>
        <c:crossBetween val="between"/>
      </c:valAx>
    </c:plotArea>
    <c:legend>
      <c:legendPos val="r"/>
      <c:layout/>
    </c:legend>
    <c:plotVisOnly val="1"/>
  </c:chart>
  <c:txPr>
    <a:bodyPr/>
    <a:lstStyle/>
    <a:p>
      <a:pPr>
        <a:defRPr sz="1800"/>
      </a:pPr>
      <a:endParaRPr lang="pt-B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Plan1!$A$2:$A$11</c:f>
              <c:strCache>
                <c:ptCount val="10"/>
                <c:pt idx="0">
                  <c:v>Ciro Gomes</c:v>
                </c:pt>
                <c:pt idx="1">
                  <c:v>Geraldo Alkmim</c:v>
                </c:pt>
                <c:pt idx="2">
                  <c:v>Jair Bolsonaro</c:v>
                </c:pt>
                <c:pt idx="3">
                  <c:v>João Dória</c:v>
                </c:pt>
                <c:pt idx="4">
                  <c:v>Lula</c:v>
                </c:pt>
                <c:pt idx="5">
                  <c:v>Marina Silva</c:v>
                </c:pt>
                <c:pt idx="6">
                  <c:v>Outro(a)</c:v>
                </c:pt>
                <c:pt idx="7">
                  <c:v>Indeciso</c:v>
                </c:pt>
                <c:pt idx="8">
                  <c:v>Branco/nulo</c:v>
                </c:pt>
                <c:pt idx="9">
                  <c:v>Não sabe ou não opinou</c:v>
                </c:pt>
              </c:strCache>
            </c:strRef>
          </c:cat>
          <c:val>
            <c:numRef>
              <c:f>Plan1!$B$2:$B$11</c:f>
              <c:numCache>
                <c:formatCode>0.0</c:formatCode>
                <c:ptCount val="10"/>
                <c:pt idx="0">
                  <c:v>2.2999999999999998</c:v>
                </c:pt>
                <c:pt idx="1">
                  <c:v>2.7</c:v>
                </c:pt>
                <c:pt idx="2">
                  <c:v>4.0999999999999996</c:v>
                </c:pt>
                <c:pt idx="3">
                  <c:v>1.8</c:v>
                </c:pt>
                <c:pt idx="4">
                  <c:v>77.3</c:v>
                </c:pt>
                <c:pt idx="5">
                  <c:v>5</c:v>
                </c:pt>
                <c:pt idx="6">
                  <c:v>0.5</c:v>
                </c:pt>
                <c:pt idx="7" formatCode="General">
                  <c:v>0.9</c:v>
                </c:pt>
                <c:pt idx="8" formatCode="General">
                  <c:v>2.7</c:v>
                </c:pt>
                <c:pt idx="9" formatCode="General">
                  <c:v>2.7</c:v>
                </c:pt>
              </c:numCache>
            </c:numRef>
          </c:val>
        </c:ser>
        <c:axId val="99045760"/>
        <c:axId val="99058048"/>
      </c:barChart>
      <c:catAx>
        <c:axId val="99045760"/>
        <c:scaling>
          <c:orientation val="minMax"/>
        </c:scaling>
        <c:axPos val="b"/>
        <c:tickLblPos val="nextTo"/>
        <c:txPr>
          <a:bodyPr/>
          <a:lstStyle/>
          <a:p>
            <a:pPr>
              <a:defRPr sz="1400"/>
            </a:pPr>
            <a:endParaRPr lang="pt-BR"/>
          </a:p>
        </c:txPr>
        <c:crossAx val="99058048"/>
        <c:crosses val="autoZero"/>
        <c:auto val="1"/>
        <c:lblAlgn val="ctr"/>
        <c:lblOffset val="100"/>
      </c:catAx>
      <c:valAx>
        <c:axId val="99058048"/>
        <c:scaling>
          <c:orientation val="minMax"/>
        </c:scaling>
        <c:axPos val="l"/>
        <c:majorGridlines/>
        <c:numFmt formatCode="0.0" sourceLinked="1"/>
        <c:tickLblPos val="nextTo"/>
        <c:crossAx val="99045760"/>
        <c:crosses val="autoZero"/>
        <c:crossBetween val="between"/>
      </c:valAx>
    </c:plotArea>
    <c:legend>
      <c:legendPos val="r"/>
      <c:layout/>
    </c:legend>
    <c:plotVisOnly val="1"/>
  </c:chart>
  <c:txPr>
    <a:bodyPr/>
    <a:lstStyle/>
    <a:p>
      <a:pPr>
        <a:defRPr sz="1800"/>
      </a:pPr>
      <a:endParaRPr lang="pt-B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Plan1!$A$2:$A$4</c:f>
              <c:strCache>
                <c:ptCount val="3"/>
                <c:pt idx="0">
                  <c:v>Aprovando</c:v>
                </c:pt>
                <c:pt idx="1">
                  <c:v>Desaprovando</c:v>
                </c:pt>
                <c:pt idx="2">
                  <c:v>Não sabe ou não opinou</c:v>
                </c:pt>
              </c:strCache>
            </c:strRef>
          </c:cat>
          <c:val>
            <c:numRef>
              <c:f>Plan1!$B$2:$B$4</c:f>
              <c:numCache>
                <c:formatCode>0.0</c:formatCode>
                <c:ptCount val="3"/>
                <c:pt idx="0">
                  <c:v>69.5</c:v>
                </c:pt>
                <c:pt idx="1">
                  <c:v>25.5</c:v>
                </c:pt>
                <c:pt idx="2">
                  <c:v>5</c:v>
                </c:pt>
              </c:numCache>
            </c:numRef>
          </c:val>
        </c:ser>
        <c:axId val="137751936"/>
        <c:axId val="140065408"/>
      </c:barChart>
      <c:catAx>
        <c:axId val="137751936"/>
        <c:scaling>
          <c:orientation val="minMax"/>
        </c:scaling>
        <c:axPos val="b"/>
        <c:tickLblPos val="nextTo"/>
        <c:txPr>
          <a:bodyPr/>
          <a:lstStyle/>
          <a:p>
            <a:pPr>
              <a:defRPr sz="1400"/>
            </a:pPr>
            <a:endParaRPr lang="pt-BR"/>
          </a:p>
        </c:txPr>
        <c:crossAx val="140065408"/>
        <c:crosses val="autoZero"/>
        <c:auto val="1"/>
        <c:lblAlgn val="ctr"/>
        <c:lblOffset val="100"/>
      </c:catAx>
      <c:valAx>
        <c:axId val="140065408"/>
        <c:scaling>
          <c:orientation val="minMax"/>
        </c:scaling>
        <c:axPos val="l"/>
        <c:majorGridlines/>
        <c:numFmt formatCode="0.0" sourceLinked="1"/>
        <c:tickLblPos val="nextTo"/>
        <c:crossAx val="137751936"/>
        <c:crosses val="autoZero"/>
        <c:crossBetween val="between"/>
      </c:valAx>
    </c:plotArea>
    <c:legend>
      <c:legendPos val="r"/>
      <c:layout/>
    </c:legend>
    <c:plotVisOnly val="1"/>
  </c:chart>
  <c:txPr>
    <a:bodyPr/>
    <a:lstStyle/>
    <a:p>
      <a:pPr>
        <a:defRPr sz="1800"/>
      </a:pPr>
      <a:endParaRPr lang="pt-B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Plan1!$A$2:$A$9</c:f>
              <c:strCache>
                <c:ptCount val="8"/>
                <c:pt idx="0">
                  <c:v>Ótimo</c:v>
                </c:pt>
                <c:pt idx="1">
                  <c:v>Bom</c:v>
                </c:pt>
                <c:pt idx="2">
                  <c:v>Ótimo + Bom</c:v>
                </c:pt>
                <c:pt idx="3">
                  <c:v>Regular</c:v>
                </c:pt>
                <c:pt idx="4">
                  <c:v>Ruim</c:v>
                </c:pt>
                <c:pt idx="5">
                  <c:v>Péssimo</c:v>
                </c:pt>
                <c:pt idx="6">
                  <c:v>Ruim + Péssimo</c:v>
                </c:pt>
                <c:pt idx="7">
                  <c:v>Não sabe ou não opinou</c:v>
                </c:pt>
              </c:strCache>
            </c:strRef>
          </c:cat>
          <c:val>
            <c:numRef>
              <c:f>Plan1!$B$2:$B$9</c:f>
              <c:numCache>
                <c:formatCode>0.0</c:formatCode>
                <c:ptCount val="8"/>
                <c:pt idx="0">
                  <c:v>17.3</c:v>
                </c:pt>
                <c:pt idx="1">
                  <c:v>39.1</c:v>
                </c:pt>
                <c:pt idx="2">
                  <c:v>56.4</c:v>
                </c:pt>
                <c:pt idx="3">
                  <c:v>23.6</c:v>
                </c:pt>
                <c:pt idx="4" formatCode="General">
                  <c:v>5.4</c:v>
                </c:pt>
                <c:pt idx="5" formatCode="General">
                  <c:v>12.3</c:v>
                </c:pt>
                <c:pt idx="6" formatCode="General">
                  <c:v>17.7</c:v>
                </c:pt>
                <c:pt idx="7" formatCode="General">
                  <c:v>2.2999999999999998</c:v>
                </c:pt>
              </c:numCache>
            </c:numRef>
          </c:val>
        </c:ser>
        <c:axId val="136869376"/>
        <c:axId val="137454336"/>
      </c:barChart>
      <c:catAx>
        <c:axId val="136869376"/>
        <c:scaling>
          <c:orientation val="minMax"/>
        </c:scaling>
        <c:axPos val="b"/>
        <c:tickLblPos val="nextTo"/>
        <c:crossAx val="137454336"/>
        <c:crosses val="autoZero"/>
        <c:auto val="1"/>
        <c:lblAlgn val="ctr"/>
        <c:lblOffset val="100"/>
      </c:catAx>
      <c:valAx>
        <c:axId val="137454336"/>
        <c:scaling>
          <c:orientation val="minMax"/>
        </c:scaling>
        <c:axPos val="l"/>
        <c:majorGridlines/>
        <c:numFmt formatCode="0.0" sourceLinked="1"/>
        <c:tickLblPos val="nextTo"/>
        <c:crossAx val="136869376"/>
        <c:crosses val="autoZero"/>
        <c:crossBetween val="between"/>
      </c:valAx>
    </c:plotArea>
    <c:legend>
      <c:legendPos val="r"/>
      <c:layout/>
    </c:legend>
    <c:plotVisOnly val="1"/>
  </c:chart>
  <c:txPr>
    <a:bodyPr/>
    <a:lstStyle/>
    <a:p>
      <a:pPr>
        <a:defRPr sz="1500"/>
      </a:pPr>
      <a:endParaRPr lang="pt-B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Plan1!$A$2:$A$5</c:f>
              <c:strCache>
                <c:ptCount val="4"/>
                <c:pt idx="0">
                  <c:v>Está melhor</c:v>
                </c:pt>
                <c:pt idx="1">
                  <c:v>Está igual</c:v>
                </c:pt>
                <c:pt idx="2">
                  <c:v>Está pior</c:v>
                </c:pt>
                <c:pt idx="3">
                  <c:v>Não sabe ou não opinou</c:v>
                </c:pt>
              </c:strCache>
            </c:strRef>
          </c:cat>
          <c:val>
            <c:numRef>
              <c:f>Plan1!$B$2:$B$5</c:f>
              <c:numCache>
                <c:formatCode>0.0</c:formatCode>
                <c:ptCount val="4"/>
                <c:pt idx="0">
                  <c:v>55.4</c:v>
                </c:pt>
                <c:pt idx="1">
                  <c:v>20</c:v>
                </c:pt>
                <c:pt idx="2">
                  <c:v>18.2</c:v>
                </c:pt>
                <c:pt idx="3" formatCode="General">
                  <c:v>6.4</c:v>
                </c:pt>
              </c:numCache>
            </c:numRef>
          </c:val>
        </c:ser>
        <c:axId val="59861248"/>
        <c:axId val="60383232"/>
      </c:barChart>
      <c:catAx>
        <c:axId val="59861248"/>
        <c:scaling>
          <c:orientation val="minMax"/>
        </c:scaling>
        <c:axPos val="b"/>
        <c:tickLblPos val="nextTo"/>
        <c:txPr>
          <a:bodyPr/>
          <a:lstStyle/>
          <a:p>
            <a:pPr>
              <a:defRPr sz="1600"/>
            </a:pPr>
            <a:endParaRPr lang="pt-BR"/>
          </a:p>
        </c:txPr>
        <c:crossAx val="60383232"/>
        <c:crosses val="autoZero"/>
        <c:auto val="1"/>
        <c:lblAlgn val="ctr"/>
        <c:lblOffset val="100"/>
      </c:catAx>
      <c:valAx>
        <c:axId val="60383232"/>
        <c:scaling>
          <c:orientation val="minMax"/>
        </c:scaling>
        <c:axPos val="l"/>
        <c:majorGridlines/>
        <c:numFmt formatCode="0.0" sourceLinked="1"/>
        <c:tickLblPos val="nextTo"/>
        <c:crossAx val="59861248"/>
        <c:crosses val="autoZero"/>
        <c:crossBetween val="between"/>
      </c:valAx>
    </c:plotArea>
    <c:legend>
      <c:legendPos val="r"/>
      <c:layout/>
    </c:legend>
    <c:plotVisOnly val="1"/>
  </c:chart>
  <c:txPr>
    <a:bodyPr/>
    <a:lstStyle/>
    <a:p>
      <a:pPr>
        <a:defRPr sz="1800"/>
      </a:pPr>
      <a:endParaRPr lang="pt-B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Plan1!$A$2:$A$9</c:f>
              <c:strCache>
                <c:ptCount val="8"/>
                <c:pt idx="0">
                  <c:v>Ótimo</c:v>
                </c:pt>
                <c:pt idx="1">
                  <c:v>Bom</c:v>
                </c:pt>
                <c:pt idx="2">
                  <c:v>Ótimo + Bom</c:v>
                </c:pt>
                <c:pt idx="3">
                  <c:v>Regular</c:v>
                </c:pt>
                <c:pt idx="4">
                  <c:v>Ruim</c:v>
                </c:pt>
                <c:pt idx="5">
                  <c:v>Péssimo</c:v>
                </c:pt>
                <c:pt idx="6">
                  <c:v>Ruim + Péssimo</c:v>
                </c:pt>
                <c:pt idx="7">
                  <c:v>Não sabe ou não opinou</c:v>
                </c:pt>
              </c:strCache>
            </c:strRef>
          </c:cat>
          <c:val>
            <c:numRef>
              <c:f>Plan1!$B$2:$B$9</c:f>
              <c:numCache>
                <c:formatCode>0.0</c:formatCode>
                <c:ptCount val="8"/>
                <c:pt idx="0">
                  <c:v>10.5</c:v>
                </c:pt>
                <c:pt idx="1">
                  <c:v>15.5</c:v>
                </c:pt>
                <c:pt idx="2">
                  <c:v>26</c:v>
                </c:pt>
                <c:pt idx="3">
                  <c:v>28.6</c:v>
                </c:pt>
                <c:pt idx="4">
                  <c:v>10.5</c:v>
                </c:pt>
                <c:pt idx="5" formatCode="General">
                  <c:v>19.5</c:v>
                </c:pt>
                <c:pt idx="6">
                  <c:v>30</c:v>
                </c:pt>
                <c:pt idx="7" formatCode="General">
                  <c:v>15.4</c:v>
                </c:pt>
              </c:numCache>
            </c:numRef>
          </c:val>
        </c:ser>
        <c:axId val="59847808"/>
        <c:axId val="137917952"/>
      </c:barChart>
      <c:catAx>
        <c:axId val="59847808"/>
        <c:scaling>
          <c:orientation val="minMax"/>
        </c:scaling>
        <c:axPos val="b"/>
        <c:tickLblPos val="nextTo"/>
        <c:crossAx val="137917952"/>
        <c:crosses val="autoZero"/>
        <c:auto val="1"/>
        <c:lblAlgn val="ctr"/>
        <c:lblOffset val="100"/>
      </c:catAx>
      <c:valAx>
        <c:axId val="137917952"/>
        <c:scaling>
          <c:orientation val="minMax"/>
        </c:scaling>
        <c:axPos val="l"/>
        <c:majorGridlines/>
        <c:numFmt formatCode="0.0" sourceLinked="1"/>
        <c:tickLblPos val="nextTo"/>
        <c:crossAx val="59847808"/>
        <c:crosses val="autoZero"/>
        <c:crossBetween val="between"/>
      </c:valAx>
    </c:plotArea>
    <c:legend>
      <c:legendPos val="r"/>
      <c:layout/>
    </c:legend>
    <c:plotVisOnly val="1"/>
  </c:chart>
  <c:txPr>
    <a:bodyPr/>
    <a:lstStyle/>
    <a:p>
      <a:pPr>
        <a:defRPr sz="1500"/>
      </a:pPr>
      <a:endParaRPr lang="pt-B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Plan1!$A$2:$A$9</c:f>
              <c:strCache>
                <c:ptCount val="8"/>
                <c:pt idx="0">
                  <c:v>Ótimo</c:v>
                </c:pt>
                <c:pt idx="1">
                  <c:v>Bom</c:v>
                </c:pt>
                <c:pt idx="2">
                  <c:v>Ótimo + Bom</c:v>
                </c:pt>
                <c:pt idx="3">
                  <c:v>Regular</c:v>
                </c:pt>
                <c:pt idx="4">
                  <c:v>Ruim</c:v>
                </c:pt>
                <c:pt idx="5">
                  <c:v>Péssimo</c:v>
                </c:pt>
                <c:pt idx="6">
                  <c:v>Ruim + Péssimo</c:v>
                </c:pt>
                <c:pt idx="7">
                  <c:v>Não sabe ou não opinou</c:v>
                </c:pt>
              </c:strCache>
            </c:strRef>
          </c:cat>
          <c:val>
            <c:numRef>
              <c:f>Plan1!$B$2:$B$9</c:f>
              <c:numCache>
                <c:formatCode>0.0</c:formatCode>
                <c:ptCount val="8"/>
                <c:pt idx="0">
                  <c:v>2.7</c:v>
                </c:pt>
                <c:pt idx="1">
                  <c:v>3.2</c:v>
                </c:pt>
                <c:pt idx="2">
                  <c:v>5.9</c:v>
                </c:pt>
                <c:pt idx="3">
                  <c:v>6.4</c:v>
                </c:pt>
                <c:pt idx="4">
                  <c:v>13.6</c:v>
                </c:pt>
                <c:pt idx="5">
                  <c:v>70</c:v>
                </c:pt>
                <c:pt idx="6">
                  <c:v>83.6</c:v>
                </c:pt>
                <c:pt idx="7" formatCode="General">
                  <c:v>4.0999999999999996</c:v>
                </c:pt>
              </c:numCache>
            </c:numRef>
          </c:val>
        </c:ser>
        <c:axId val="95916416"/>
        <c:axId val="95917952"/>
      </c:barChart>
      <c:catAx>
        <c:axId val="95916416"/>
        <c:scaling>
          <c:orientation val="minMax"/>
        </c:scaling>
        <c:axPos val="b"/>
        <c:tickLblPos val="nextTo"/>
        <c:crossAx val="95917952"/>
        <c:crosses val="autoZero"/>
        <c:auto val="1"/>
        <c:lblAlgn val="ctr"/>
        <c:lblOffset val="100"/>
      </c:catAx>
      <c:valAx>
        <c:axId val="95917952"/>
        <c:scaling>
          <c:orientation val="minMax"/>
        </c:scaling>
        <c:axPos val="l"/>
        <c:majorGridlines/>
        <c:numFmt formatCode="0.0" sourceLinked="1"/>
        <c:tickLblPos val="nextTo"/>
        <c:crossAx val="95916416"/>
        <c:crosses val="autoZero"/>
        <c:crossBetween val="between"/>
      </c:valAx>
    </c:plotArea>
    <c:legend>
      <c:legendPos val="r"/>
      <c:layout/>
    </c:legend>
    <c:plotVisOnly val="1"/>
  </c:chart>
  <c:txPr>
    <a:bodyPr/>
    <a:lstStyle/>
    <a:p>
      <a:pPr>
        <a:defRPr sz="1500"/>
      </a:pPr>
      <a:endParaRPr lang="pt-B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Plan1!$A$2:$A$9</c:f>
              <c:strCache>
                <c:ptCount val="8"/>
                <c:pt idx="0">
                  <c:v>Ótimos</c:v>
                </c:pt>
                <c:pt idx="1">
                  <c:v>Bons</c:v>
                </c:pt>
                <c:pt idx="2">
                  <c:v>Ótimos+Bons</c:v>
                </c:pt>
                <c:pt idx="3">
                  <c:v>Regulares</c:v>
                </c:pt>
                <c:pt idx="4">
                  <c:v>Ruins</c:v>
                </c:pt>
                <c:pt idx="5">
                  <c:v>Péssimos</c:v>
                </c:pt>
                <c:pt idx="6">
                  <c:v>Ruins + Péssimos</c:v>
                </c:pt>
                <c:pt idx="7">
                  <c:v>Não sabe ou não opinou</c:v>
                </c:pt>
              </c:strCache>
            </c:strRef>
          </c:cat>
          <c:val>
            <c:numRef>
              <c:f>Plan1!$B$2:$B$9</c:f>
              <c:numCache>
                <c:formatCode>General</c:formatCode>
                <c:ptCount val="8"/>
                <c:pt idx="0">
                  <c:v>12.8</c:v>
                </c:pt>
                <c:pt idx="1">
                  <c:v>39.4</c:v>
                </c:pt>
                <c:pt idx="2">
                  <c:v>52.2</c:v>
                </c:pt>
                <c:pt idx="3">
                  <c:v>22.3</c:v>
                </c:pt>
                <c:pt idx="4" formatCode="0.0">
                  <c:v>9.8000000000000007</c:v>
                </c:pt>
                <c:pt idx="5">
                  <c:v>11.4</c:v>
                </c:pt>
                <c:pt idx="6">
                  <c:v>21.2</c:v>
                </c:pt>
                <c:pt idx="7">
                  <c:v>4.3</c:v>
                </c:pt>
              </c:numCache>
            </c:numRef>
          </c:val>
        </c:ser>
        <c:axId val="141873152"/>
        <c:axId val="152315392"/>
      </c:barChart>
      <c:catAx>
        <c:axId val="141873152"/>
        <c:scaling>
          <c:orientation val="minMax"/>
        </c:scaling>
        <c:axPos val="b"/>
        <c:tickLblPos val="nextTo"/>
        <c:txPr>
          <a:bodyPr/>
          <a:lstStyle/>
          <a:p>
            <a:pPr>
              <a:defRPr sz="1600"/>
            </a:pPr>
            <a:endParaRPr lang="pt-BR"/>
          </a:p>
        </c:txPr>
        <c:crossAx val="152315392"/>
        <c:crosses val="autoZero"/>
        <c:auto val="1"/>
        <c:lblAlgn val="ctr"/>
        <c:lblOffset val="100"/>
      </c:catAx>
      <c:valAx>
        <c:axId val="152315392"/>
        <c:scaling>
          <c:orientation val="minMax"/>
        </c:scaling>
        <c:axPos val="l"/>
        <c:majorGridlines/>
        <c:numFmt formatCode="General" sourceLinked="1"/>
        <c:tickLblPos val="nextTo"/>
        <c:crossAx val="141873152"/>
        <c:crosses val="autoZero"/>
        <c:crossBetween val="between"/>
      </c:valAx>
    </c:plotArea>
    <c:legend>
      <c:legendPos val="r"/>
      <c:layout/>
    </c:legend>
    <c:plotVisOnly val="1"/>
  </c:chart>
  <c:txPr>
    <a:bodyPr/>
    <a:lstStyle/>
    <a:p>
      <a:pPr>
        <a:defRPr sz="1800"/>
      </a:pPr>
      <a:endParaRPr lang="pt-BR"/>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Plan1!$A$2:$A$9</c:f>
              <c:strCache>
                <c:ptCount val="8"/>
                <c:pt idx="0">
                  <c:v>Ótimos</c:v>
                </c:pt>
                <c:pt idx="1">
                  <c:v>Bons</c:v>
                </c:pt>
                <c:pt idx="2">
                  <c:v>Ótimos+Bons</c:v>
                </c:pt>
                <c:pt idx="3">
                  <c:v>Regulares</c:v>
                </c:pt>
                <c:pt idx="4">
                  <c:v>Ruins</c:v>
                </c:pt>
                <c:pt idx="5">
                  <c:v>Péssimos</c:v>
                </c:pt>
                <c:pt idx="6">
                  <c:v>Ruins + Péssimos</c:v>
                </c:pt>
                <c:pt idx="7">
                  <c:v>Não sabe ou não opinou</c:v>
                </c:pt>
              </c:strCache>
            </c:strRef>
          </c:cat>
          <c:val>
            <c:numRef>
              <c:f>Plan1!$B$2:$B$9</c:f>
              <c:numCache>
                <c:formatCode>0.0</c:formatCode>
                <c:ptCount val="8"/>
                <c:pt idx="0" formatCode="General">
                  <c:v>15.5</c:v>
                </c:pt>
                <c:pt idx="1">
                  <c:v>48</c:v>
                </c:pt>
                <c:pt idx="2" formatCode="General">
                  <c:v>63.5</c:v>
                </c:pt>
                <c:pt idx="3" formatCode="General">
                  <c:v>16.5</c:v>
                </c:pt>
                <c:pt idx="4" formatCode="General">
                  <c:v>6.2</c:v>
                </c:pt>
                <c:pt idx="5" formatCode="General">
                  <c:v>12.3</c:v>
                </c:pt>
                <c:pt idx="6" formatCode="General">
                  <c:v>18.5</c:v>
                </c:pt>
                <c:pt idx="7" formatCode="General">
                  <c:v>1.5</c:v>
                </c:pt>
              </c:numCache>
            </c:numRef>
          </c:val>
        </c:ser>
        <c:axId val="159985664"/>
        <c:axId val="159988352"/>
      </c:barChart>
      <c:catAx>
        <c:axId val="159985664"/>
        <c:scaling>
          <c:orientation val="minMax"/>
        </c:scaling>
        <c:axPos val="b"/>
        <c:tickLblPos val="nextTo"/>
        <c:txPr>
          <a:bodyPr/>
          <a:lstStyle/>
          <a:p>
            <a:pPr>
              <a:defRPr sz="1600"/>
            </a:pPr>
            <a:endParaRPr lang="pt-BR"/>
          </a:p>
        </c:txPr>
        <c:crossAx val="159988352"/>
        <c:crosses val="autoZero"/>
        <c:auto val="1"/>
        <c:lblAlgn val="ctr"/>
        <c:lblOffset val="100"/>
      </c:catAx>
      <c:valAx>
        <c:axId val="159988352"/>
        <c:scaling>
          <c:orientation val="minMax"/>
        </c:scaling>
        <c:axPos val="l"/>
        <c:majorGridlines/>
        <c:numFmt formatCode="General" sourceLinked="1"/>
        <c:tickLblPos val="nextTo"/>
        <c:crossAx val="159985664"/>
        <c:crosses val="autoZero"/>
        <c:crossBetween val="between"/>
      </c:valAx>
    </c:plotArea>
    <c:legend>
      <c:legendPos val="r"/>
      <c:layout/>
    </c:legend>
    <c:plotVisOnly val="1"/>
  </c:chart>
  <c:txPr>
    <a:bodyPr/>
    <a:lstStyle/>
    <a:p>
      <a:pPr>
        <a:defRPr sz="1800"/>
      </a:pPr>
      <a:endParaRPr lang="pt-BR"/>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pt-BR"/>
  <c:chart>
    <c:title>
      <c:layout/>
    </c:title>
    <c:plotArea>
      <c:layout>
        <c:manualLayout>
          <c:layoutTarget val="inner"/>
          <c:xMode val="edge"/>
          <c:yMode val="edge"/>
          <c:x val="8.3257387965393267E-2"/>
          <c:y val="0.14970891277723852"/>
          <c:w val="0.75132205696510646"/>
          <c:h val="0.38126162321698182"/>
        </c:manualLayout>
      </c:layout>
      <c:barChart>
        <c:barDir val="col"/>
        <c:grouping val="clustered"/>
        <c:ser>
          <c:idx val="0"/>
          <c:order val="0"/>
          <c:tx>
            <c:strRef>
              <c:f>Plan1!$B$1</c:f>
              <c:strCache>
                <c:ptCount val="1"/>
                <c:pt idx="0">
                  <c:v>Resultado</c:v>
                </c:pt>
              </c:strCache>
            </c:strRef>
          </c:tx>
          <c:dLbls>
            <c:showVal val="1"/>
          </c:dLbls>
          <c:cat>
            <c:strRef>
              <c:f>Plan1!$A$2:$A$9</c:f>
              <c:strCache>
                <c:ptCount val="8"/>
                <c:pt idx="0">
                  <c:v>Ótimos</c:v>
                </c:pt>
                <c:pt idx="1">
                  <c:v>Bons</c:v>
                </c:pt>
                <c:pt idx="2">
                  <c:v>Ótimos+Bons</c:v>
                </c:pt>
                <c:pt idx="3">
                  <c:v>Regulares</c:v>
                </c:pt>
                <c:pt idx="4">
                  <c:v>Ruins</c:v>
                </c:pt>
                <c:pt idx="5">
                  <c:v>Péssimos</c:v>
                </c:pt>
                <c:pt idx="6">
                  <c:v>Ruins + Péssimos</c:v>
                </c:pt>
                <c:pt idx="7">
                  <c:v>Não sabe ou não opinou</c:v>
                </c:pt>
              </c:strCache>
            </c:strRef>
          </c:cat>
          <c:val>
            <c:numRef>
              <c:f>Plan1!$B$2:$B$9</c:f>
              <c:numCache>
                <c:formatCode>General</c:formatCode>
                <c:ptCount val="8"/>
                <c:pt idx="0">
                  <c:v>25.9</c:v>
                </c:pt>
                <c:pt idx="1">
                  <c:v>46.7</c:v>
                </c:pt>
                <c:pt idx="2">
                  <c:v>72.599999999999994</c:v>
                </c:pt>
                <c:pt idx="3" formatCode="0.0">
                  <c:v>16.899999999999999</c:v>
                </c:pt>
                <c:pt idx="4" formatCode="0.0">
                  <c:v>5.2</c:v>
                </c:pt>
                <c:pt idx="5">
                  <c:v>5.2</c:v>
                </c:pt>
                <c:pt idx="6" formatCode="0.0">
                  <c:v>10.4</c:v>
                </c:pt>
                <c:pt idx="7" formatCode="0.0">
                  <c:v>0.1</c:v>
                </c:pt>
              </c:numCache>
            </c:numRef>
          </c:val>
        </c:ser>
        <c:axId val="159014272"/>
        <c:axId val="160326016"/>
      </c:barChart>
      <c:catAx>
        <c:axId val="159014272"/>
        <c:scaling>
          <c:orientation val="minMax"/>
        </c:scaling>
        <c:axPos val="b"/>
        <c:tickLblPos val="nextTo"/>
        <c:txPr>
          <a:bodyPr/>
          <a:lstStyle/>
          <a:p>
            <a:pPr>
              <a:defRPr sz="1600"/>
            </a:pPr>
            <a:endParaRPr lang="pt-BR"/>
          </a:p>
        </c:txPr>
        <c:crossAx val="160326016"/>
        <c:crosses val="autoZero"/>
        <c:auto val="1"/>
        <c:lblAlgn val="ctr"/>
        <c:lblOffset val="100"/>
      </c:catAx>
      <c:valAx>
        <c:axId val="160326016"/>
        <c:scaling>
          <c:orientation val="minMax"/>
        </c:scaling>
        <c:axPos val="l"/>
        <c:majorGridlines/>
        <c:numFmt formatCode="General" sourceLinked="1"/>
        <c:tickLblPos val="nextTo"/>
        <c:crossAx val="159014272"/>
        <c:crosses val="autoZero"/>
        <c:crossBetween val="between"/>
      </c:valAx>
    </c:plotArea>
    <c:legend>
      <c:legendPos val="r"/>
      <c:layout/>
    </c:legend>
    <c:plotVisOnly val="1"/>
  </c:chart>
  <c:txPr>
    <a:bodyPr/>
    <a:lstStyle/>
    <a:p>
      <a:pPr>
        <a:defRPr sz="18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Plan1!$A$2:$A$4</c:f>
              <c:strCache>
                <c:ptCount val="3"/>
                <c:pt idx="0">
                  <c:v>Sente orgulho</c:v>
                </c:pt>
                <c:pt idx="1">
                  <c:v>Não sente orgulho</c:v>
                </c:pt>
                <c:pt idx="2">
                  <c:v>Não sabe ou não opinou</c:v>
                </c:pt>
              </c:strCache>
            </c:strRef>
          </c:cat>
          <c:val>
            <c:numRef>
              <c:f>Plan1!$B$2:$B$4</c:f>
              <c:numCache>
                <c:formatCode>0.0</c:formatCode>
                <c:ptCount val="3"/>
                <c:pt idx="0" formatCode="General">
                  <c:v>78.2</c:v>
                </c:pt>
                <c:pt idx="1">
                  <c:v>20</c:v>
                </c:pt>
                <c:pt idx="2" formatCode="General">
                  <c:v>1.8</c:v>
                </c:pt>
              </c:numCache>
            </c:numRef>
          </c:val>
        </c:ser>
        <c:axId val="98835072"/>
        <c:axId val="98878976"/>
      </c:barChart>
      <c:catAx>
        <c:axId val="98835072"/>
        <c:scaling>
          <c:orientation val="minMax"/>
        </c:scaling>
        <c:axPos val="b"/>
        <c:tickLblPos val="nextTo"/>
        <c:crossAx val="98878976"/>
        <c:crosses val="autoZero"/>
        <c:auto val="1"/>
        <c:lblAlgn val="ctr"/>
        <c:lblOffset val="100"/>
      </c:catAx>
      <c:valAx>
        <c:axId val="98878976"/>
        <c:scaling>
          <c:orientation val="minMax"/>
        </c:scaling>
        <c:axPos val="l"/>
        <c:majorGridlines/>
        <c:numFmt formatCode="General" sourceLinked="1"/>
        <c:tickLblPos val="nextTo"/>
        <c:crossAx val="98835072"/>
        <c:crosses val="autoZero"/>
        <c:crossBetween val="between"/>
      </c:valAx>
    </c:plotArea>
    <c:legend>
      <c:legendPos val="r"/>
      <c:layout/>
    </c:legend>
    <c:plotVisOnly val="1"/>
  </c:chart>
  <c:txPr>
    <a:bodyPr/>
    <a:lstStyle/>
    <a:p>
      <a:pPr>
        <a:defRPr sz="1800"/>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Plan1!$A$2:$A$4</c:f>
              <c:strCache>
                <c:ptCount val="3"/>
                <c:pt idx="0">
                  <c:v>Caminho certo</c:v>
                </c:pt>
                <c:pt idx="1">
                  <c:v>Caminho errado</c:v>
                </c:pt>
                <c:pt idx="2">
                  <c:v>Não sabe ou não opinou</c:v>
                </c:pt>
              </c:strCache>
            </c:strRef>
          </c:cat>
          <c:val>
            <c:numRef>
              <c:f>Plan1!$B$2:$B$4</c:f>
              <c:numCache>
                <c:formatCode>General</c:formatCode>
                <c:ptCount val="3"/>
                <c:pt idx="0" formatCode="_(* #,##0.0_);_(* \(#,##0.0\);_(* &quot;-&quot;??_);_(@_)">
                  <c:v>70</c:v>
                </c:pt>
                <c:pt idx="1">
                  <c:v>25.5</c:v>
                </c:pt>
                <c:pt idx="2">
                  <c:v>4.5</c:v>
                </c:pt>
              </c:numCache>
            </c:numRef>
          </c:val>
        </c:ser>
        <c:axId val="139147520"/>
        <c:axId val="139157504"/>
      </c:barChart>
      <c:catAx>
        <c:axId val="139147520"/>
        <c:scaling>
          <c:orientation val="minMax"/>
        </c:scaling>
        <c:axPos val="b"/>
        <c:tickLblPos val="nextTo"/>
        <c:crossAx val="139157504"/>
        <c:crosses val="autoZero"/>
        <c:auto val="1"/>
        <c:lblAlgn val="ctr"/>
        <c:lblOffset val="100"/>
      </c:catAx>
      <c:valAx>
        <c:axId val="139157504"/>
        <c:scaling>
          <c:orientation val="minMax"/>
        </c:scaling>
        <c:axPos val="l"/>
        <c:majorGridlines/>
        <c:numFmt formatCode="_(* #,##0.0_);_(* \(#,##0.0\);_(* &quot;-&quot;??_);_(@_)" sourceLinked="1"/>
        <c:tickLblPos val="nextTo"/>
        <c:crossAx val="139147520"/>
        <c:crosses val="autoZero"/>
        <c:crossBetween val="between"/>
      </c:valAx>
    </c:plotArea>
    <c:legend>
      <c:legendPos val="r"/>
      <c:layout/>
    </c:legend>
    <c:plotVisOnly val="1"/>
  </c:chart>
  <c:txPr>
    <a:bodyPr/>
    <a:lstStyle/>
    <a:p>
      <a:pPr>
        <a:defRPr sz="1800"/>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Plan1!$A$2:$A$7</c:f>
              <c:strCache>
                <c:ptCount val="6"/>
                <c:pt idx="0">
                  <c:v>Muito otiminsta</c:v>
                </c:pt>
                <c:pt idx="1">
                  <c:v>Otimista</c:v>
                </c:pt>
                <c:pt idx="2">
                  <c:v>Nem otimista/nem pessimista</c:v>
                </c:pt>
                <c:pt idx="3">
                  <c:v>Pessimista</c:v>
                </c:pt>
                <c:pt idx="4">
                  <c:v>Muito pessimista</c:v>
                </c:pt>
                <c:pt idx="5">
                  <c:v>Não sabe ou não opinou</c:v>
                </c:pt>
              </c:strCache>
            </c:strRef>
          </c:cat>
          <c:val>
            <c:numRef>
              <c:f>Plan1!$B$2:$B$7</c:f>
              <c:numCache>
                <c:formatCode>0.0</c:formatCode>
                <c:ptCount val="6"/>
                <c:pt idx="0" formatCode="General">
                  <c:v>2.7</c:v>
                </c:pt>
                <c:pt idx="1">
                  <c:v>42.7</c:v>
                </c:pt>
                <c:pt idx="2">
                  <c:v>30</c:v>
                </c:pt>
                <c:pt idx="3" formatCode="General">
                  <c:v>18.7</c:v>
                </c:pt>
                <c:pt idx="4" formatCode="General">
                  <c:v>2.7</c:v>
                </c:pt>
                <c:pt idx="5" formatCode="General">
                  <c:v>3.2</c:v>
                </c:pt>
              </c:numCache>
            </c:numRef>
          </c:val>
        </c:ser>
        <c:axId val="139194752"/>
        <c:axId val="139196288"/>
      </c:barChart>
      <c:catAx>
        <c:axId val="139194752"/>
        <c:scaling>
          <c:orientation val="minMax"/>
        </c:scaling>
        <c:axPos val="b"/>
        <c:tickLblPos val="nextTo"/>
        <c:txPr>
          <a:bodyPr/>
          <a:lstStyle/>
          <a:p>
            <a:pPr>
              <a:defRPr sz="1400"/>
            </a:pPr>
            <a:endParaRPr lang="pt-BR"/>
          </a:p>
        </c:txPr>
        <c:crossAx val="139196288"/>
        <c:crosses val="autoZero"/>
        <c:auto val="1"/>
        <c:lblAlgn val="ctr"/>
        <c:lblOffset val="100"/>
      </c:catAx>
      <c:valAx>
        <c:axId val="139196288"/>
        <c:scaling>
          <c:orientation val="minMax"/>
        </c:scaling>
        <c:axPos val="l"/>
        <c:majorGridlines/>
        <c:numFmt formatCode="General" sourceLinked="1"/>
        <c:tickLblPos val="nextTo"/>
        <c:crossAx val="139194752"/>
        <c:crosses val="autoZero"/>
        <c:crossBetween val="between"/>
      </c:valAx>
    </c:plotArea>
    <c:legend>
      <c:legendPos val="r"/>
      <c:layout/>
    </c:legend>
    <c:plotVisOnly val="1"/>
  </c:chart>
  <c:txPr>
    <a:bodyPr/>
    <a:lstStyle/>
    <a:p>
      <a:pPr>
        <a:defRPr sz="1800"/>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Plan1!$A$2:$A$4</c:f>
              <c:strCache>
                <c:ptCount val="3"/>
                <c:pt idx="0">
                  <c:v>Ângelo Ferreira</c:v>
                </c:pt>
                <c:pt idx="1">
                  <c:v>Guga Lins</c:v>
                </c:pt>
                <c:pt idx="2">
                  <c:v>Júlio Cesar</c:v>
                </c:pt>
              </c:strCache>
            </c:strRef>
          </c:cat>
          <c:val>
            <c:numRef>
              <c:f>Plan1!$B$2:$B$4</c:f>
              <c:numCache>
                <c:formatCode>0.0</c:formatCode>
                <c:ptCount val="3"/>
                <c:pt idx="0">
                  <c:v>62.7</c:v>
                </c:pt>
                <c:pt idx="1">
                  <c:v>28.7</c:v>
                </c:pt>
                <c:pt idx="2">
                  <c:v>8.6</c:v>
                </c:pt>
              </c:numCache>
            </c:numRef>
          </c:val>
        </c:ser>
        <c:axId val="41062400"/>
        <c:axId val="41063936"/>
      </c:barChart>
      <c:catAx>
        <c:axId val="41062400"/>
        <c:scaling>
          <c:orientation val="minMax"/>
        </c:scaling>
        <c:axPos val="b"/>
        <c:tickLblPos val="nextTo"/>
        <c:txPr>
          <a:bodyPr/>
          <a:lstStyle/>
          <a:p>
            <a:pPr>
              <a:defRPr sz="1400"/>
            </a:pPr>
            <a:endParaRPr lang="pt-BR"/>
          </a:p>
        </c:txPr>
        <c:crossAx val="41063936"/>
        <c:crosses val="autoZero"/>
        <c:auto val="1"/>
        <c:lblAlgn val="ctr"/>
        <c:lblOffset val="100"/>
      </c:catAx>
      <c:valAx>
        <c:axId val="41063936"/>
        <c:scaling>
          <c:orientation val="minMax"/>
        </c:scaling>
        <c:axPos val="l"/>
        <c:majorGridlines/>
        <c:numFmt formatCode="0.0" sourceLinked="1"/>
        <c:tickLblPos val="nextTo"/>
        <c:crossAx val="41062400"/>
        <c:crosses val="autoZero"/>
        <c:crossBetween val="between"/>
      </c:valAx>
    </c:plotArea>
    <c:legend>
      <c:legendPos val="r"/>
      <c:layout/>
    </c:legend>
    <c:plotVisOnly val="1"/>
  </c:chart>
  <c:txPr>
    <a:bodyPr/>
    <a:lstStyle/>
    <a:p>
      <a:pPr>
        <a:defRPr sz="1800"/>
      </a:pPr>
      <a:endParaRPr lang="pt-B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pt-BR"/>
  <c:chart>
    <c:plotArea>
      <c:layout/>
      <c:barChart>
        <c:barDir val="col"/>
        <c:grouping val="clustered"/>
        <c:ser>
          <c:idx val="0"/>
          <c:order val="0"/>
          <c:tx>
            <c:strRef>
              <c:f>Plan1!$B$1</c:f>
              <c:strCache>
                <c:ptCount val="1"/>
                <c:pt idx="0">
                  <c:v>Pesquisa</c:v>
                </c:pt>
              </c:strCache>
            </c:strRef>
          </c:tx>
          <c:dLbls>
            <c:txPr>
              <a:bodyPr/>
              <a:lstStyle/>
              <a:p>
                <a:pPr>
                  <a:defRPr b="1"/>
                </a:pPr>
                <a:endParaRPr lang="pt-BR"/>
              </a:p>
            </c:txPr>
            <c:showVal val="1"/>
          </c:dLbls>
          <c:cat>
            <c:strRef>
              <c:f>Plan1!$A$2:$A$4</c:f>
              <c:strCache>
                <c:ptCount val="3"/>
                <c:pt idx="0">
                  <c:v>Ângelo Ferreira</c:v>
                </c:pt>
                <c:pt idx="1">
                  <c:v>Guga Lins</c:v>
                </c:pt>
                <c:pt idx="2">
                  <c:v>Júlio Cesar</c:v>
                </c:pt>
              </c:strCache>
            </c:strRef>
          </c:cat>
          <c:val>
            <c:numRef>
              <c:f>Plan1!$B$2:$B$4</c:f>
              <c:numCache>
                <c:formatCode>0.0</c:formatCode>
                <c:ptCount val="3"/>
                <c:pt idx="0">
                  <c:v>62.7</c:v>
                </c:pt>
                <c:pt idx="1">
                  <c:v>28.7</c:v>
                </c:pt>
                <c:pt idx="2">
                  <c:v>8.6</c:v>
                </c:pt>
              </c:numCache>
            </c:numRef>
          </c:val>
        </c:ser>
        <c:ser>
          <c:idx val="1"/>
          <c:order val="1"/>
          <c:tx>
            <c:strRef>
              <c:f>Plan1!$C$1</c:f>
              <c:strCache>
                <c:ptCount val="1"/>
                <c:pt idx="0">
                  <c:v>Eleição 2016</c:v>
                </c:pt>
              </c:strCache>
            </c:strRef>
          </c:tx>
          <c:dLbls>
            <c:txPr>
              <a:bodyPr/>
              <a:lstStyle/>
              <a:p>
                <a:pPr>
                  <a:defRPr b="1"/>
                </a:pPr>
                <a:endParaRPr lang="pt-BR"/>
              </a:p>
            </c:txPr>
            <c:showVal val="1"/>
          </c:dLbls>
          <c:cat>
            <c:strRef>
              <c:f>Plan1!$A$2:$A$4</c:f>
              <c:strCache>
                <c:ptCount val="3"/>
                <c:pt idx="0">
                  <c:v>Ângelo Ferreira</c:v>
                </c:pt>
                <c:pt idx="1">
                  <c:v>Guga Lins</c:v>
                </c:pt>
                <c:pt idx="2">
                  <c:v>Júlio Cesar</c:v>
                </c:pt>
              </c:strCache>
            </c:strRef>
          </c:cat>
          <c:val>
            <c:numRef>
              <c:f>Plan1!$C$2:$C$4</c:f>
              <c:numCache>
                <c:formatCode>0.0</c:formatCode>
                <c:ptCount val="3"/>
                <c:pt idx="0">
                  <c:v>53.3</c:v>
                </c:pt>
                <c:pt idx="1">
                  <c:v>44.7</c:v>
                </c:pt>
                <c:pt idx="2">
                  <c:v>2</c:v>
                </c:pt>
              </c:numCache>
            </c:numRef>
          </c:val>
        </c:ser>
        <c:axId val="149766528"/>
        <c:axId val="150203776"/>
      </c:barChart>
      <c:catAx>
        <c:axId val="149766528"/>
        <c:scaling>
          <c:orientation val="minMax"/>
        </c:scaling>
        <c:axPos val="b"/>
        <c:tickLblPos val="nextTo"/>
        <c:txPr>
          <a:bodyPr/>
          <a:lstStyle/>
          <a:p>
            <a:pPr>
              <a:defRPr sz="1400"/>
            </a:pPr>
            <a:endParaRPr lang="pt-BR"/>
          </a:p>
        </c:txPr>
        <c:crossAx val="150203776"/>
        <c:crosses val="autoZero"/>
        <c:auto val="1"/>
        <c:lblAlgn val="ctr"/>
        <c:lblOffset val="100"/>
      </c:catAx>
      <c:valAx>
        <c:axId val="150203776"/>
        <c:scaling>
          <c:orientation val="minMax"/>
        </c:scaling>
        <c:axPos val="l"/>
        <c:majorGridlines/>
        <c:numFmt formatCode="0.0" sourceLinked="1"/>
        <c:tickLblPos val="nextTo"/>
        <c:crossAx val="149766528"/>
        <c:crosses val="autoZero"/>
        <c:crossBetween val="between"/>
      </c:valAx>
    </c:plotArea>
    <c:legend>
      <c:legendPos val="r"/>
      <c:layout/>
    </c:legend>
    <c:plotVisOnly val="1"/>
  </c:chart>
  <c:txPr>
    <a:bodyPr/>
    <a:lstStyle/>
    <a:p>
      <a:pPr>
        <a:defRPr sz="1800"/>
      </a:pPr>
      <a:endParaRPr lang="pt-B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Plan1!$A$2:$A$7</c:f>
              <c:strCache>
                <c:ptCount val="6"/>
                <c:pt idx="0">
                  <c:v>Candidato apoiado pelo Prefeito Ângelo Ferreira</c:v>
                </c:pt>
                <c:pt idx="1">
                  <c:v>Candidato apoiado pelo ex-prefeito Guga Lins</c:v>
                </c:pt>
                <c:pt idx="2">
                  <c:v>Júlio Cavalcanti</c:v>
                </c:pt>
                <c:pt idx="3">
                  <c:v>Indeciso</c:v>
                </c:pt>
                <c:pt idx="4">
                  <c:v>Branco/nulo</c:v>
                </c:pt>
                <c:pt idx="5">
                  <c:v>Não sabe ou não opinou</c:v>
                </c:pt>
              </c:strCache>
            </c:strRef>
          </c:cat>
          <c:val>
            <c:numRef>
              <c:f>Plan1!$B$2:$B$7</c:f>
              <c:numCache>
                <c:formatCode>0.0</c:formatCode>
                <c:ptCount val="6"/>
                <c:pt idx="0">
                  <c:v>48.6</c:v>
                </c:pt>
                <c:pt idx="1">
                  <c:v>19.5</c:v>
                </c:pt>
                <c:pt idx="2">
                  <c:v>12.3</c:v>
                </c:pt>
                <c:pt idx="3" formatCode="General">
                  <c:v>5.9</c:v>
                </c:pt>
                <c:pt idx="4" formatCode="General">
                  <c:v>5.5</c:v>
                </c:pt>
                <c:pt idx="5" formatCode="General">
                  <c:v>8.2000000000000011</c:v>
                </c:pt>
              </c:numCache>
            </c:numRef>
          </c:val>
        </c:ser>
        <c:axId val="99239808"/>
        <c:axId val="99244288"/>
      </c:barChart>
      <c:catAx>
        <c:axId val="99239808"/>
        <c:scaling>
          <c:orientation val="minMax"/>
        </c:scaling>
        <c:axPos val="b"/>
        <c:numFmt formatCode="General" sourceLinked="1"/>
        <c:tickLblPos val="nextTo"/>
        <c:txPr>
          <a:bodyPr/>
          <a:lstStyle/>
          <a:p>
            <a:pPr>
              <a:defRPr sz="1200" b="1"/>
            </a:pPr>
            <a:endParaRPr lang="pt-BR"/>
          </a:p>
        </c:txPr>
        <c:crossAx val="99244288"/>
        <c:crosses val="autoZero"/>
        <c:auto val="1"/>
        <c:lblAlgn val="ctr"/>
        <c:lblOffset val="100"/>
      </c:catAx>
      <c:valAx>
        <c:axId val="99244288"/>
        <c:scaling>
          <c:orientation val="minMax"/>
        </c:scaling>
        <c:axPos val="l"/>
        <c:majorGridlines/>
        <c:numFmt formatCode="0.0" sourceLinked="1"/>
        <c:tickLblPos val="nextTo"/>
        <c:crossAx val="99239808"/>
        <c:crosses val="autoZero"/>
        <c:crossBetween val="between"/>
      </c:valAx>
    </c:plotArea>
    <c:legend>
      <c:legendPos val="r"/>
      <c:layout/>
    </c:legend>
    <c:plotVisOnly val="1"/>
  </c:chart>
  <c:txPr>
    <a:bodyPr/>
    <a:lstStyle/>
    <a:p>
      <a:pPr>
        <a:defRPr sz="1800"/>
      </a:pPr>
      <a:endParaRPr lang="pt-B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Plan1!$A$2:$A$7</c:f>
              <c:strCache>
                <c:ptCount val="6"/>
                <c:pt idx="0">
                  <c:v>Gonzaga Patriota apoiado pelo Prefeito Ângelo Ferreira</c:v>
                </c:pt>
                <c:pt idx="1">
                  <c:v>André de Paula apoioado pelo ex-prefeito Guga Lins</c:v>
                </c:pt>
                <c:pt idx="2">
                  <c:v>Zeca Cavalcanti</c:v>
                </c:pt>
                <c:pt idx="3">
                  <c:v>Indeciso</c:v>
                </c:pt>
                <c:pt idx="4">
                  <c:v>Branco/nulo</c:v>
                </c:pt>
                <c:pt idx="5">
                  <c:v>Não sabe ou não opinou</c:v>
                </c:pt>
              </c:strCache>
            </c:strRef>
          </c:cat>
          <c:val>
            <c:numRef>
              <c:f>Plan1!$B$2:$B$7</c:f>
              <c:numCache>
                <c:formatCode>0.0</c:formatCode>
                <c:ptCount val="6"/>
                <c:pt idx="0">
                  <c:v>47.3</c:v>
                </c:pt>
                <c:pt idx="1">
                  <c:v>17.3</c:v>
                </c:pt>
                <c:pt idx="2">
                  <c:v>15.9</c:v>
                </c:pt>
                <c:pt idx="3">
                  <c:v>5</c:v>
                </c:pt>
                <c:pt idx="4" formatCode="General">
                  <c:v>8.2000000000000011</c:v>
                </c:pt>
                <c:pt idx="5" formatCode="General">
                  <c:v>6.3</c:v>
                </c:pt>
              </c:numCache>
            </c:numRef>
          </c:val>
        </c:ser>
        <c:axId val="100699520"/>
        <c:axId val="101993856"/>
      </c:barChart>
      <c:catAx>
        <c:axId val="100699520"/>
        <c:scaling>
          <c:orientation val="minMax"/>
        </c:scaling>
        <c:axPos val="b"/>
        <c:tickLblPos val="nextTo"/>
        <c:txPr>
          <a:bodyPr/>
          <a:lstStyle/>
          <a:p>
            <a:pPr>
              <a:defRPr sz="1400"/>
            </a:pPr>
            <a:endParaRPr lang="pt-BR"/>
          </a:p>
        </c:txPr>
        <c:crossAx val="101993856"/>
        <c:crosses val="autoZero"/>
        <c:auto val="1"/>
        <c:lblAlgn val="ctr"/>
        <c:lblOffset val="100"/>
      </c:catAx>
      <c:valAx>
        <c:axId val="101993856"/>
        <c:scaling>
          <c:orientation val="minMax"/>
        </c:scaling>
        <c:axPos val="l"/>
        <c:majorGridlines/>
        <c:numFmt formatCode="0.0" sourceLinked="1"/>
        <c:tickLblPos val="nextTo"/>
        <c:crossAx val="100699520"/>
        <c:crosses val="autoZero"/>
        <c:crossBetween val="between"/>
      </c:valAx>
    </c:plotArea>
    <c:legend>
      <c:legendPos val="r"/>
      <c:layout/>
    </c:legend>
    <c:plotVisOnly val="1"/>
  </c:chart>
  <c:txPr>
    <a:bodyPr/>
    <a:lstStyle/>
    <a:p>
      <a:pPr>
        <a:defRPr sz="1800"/>
      </a:pPr>
      <a:endParaRPr lang="pt-B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barChart>
        <c:barDir val="col"/>
        <c:grouping val="clustered"/>
        <c:ser>
          <c:idx val="0"/>
          <c:order val="0"/>
          <c:tx>
            <c:strRef>
              <c:f>Plan1!$B$1</c:f>
              <c:strCache>
                <c:ptCount val="1"/>
                <c:pt idx="0">
                  <c:v>Resultado</c:v>
                </c:pt>
              </c:strCache>
            </c:strRef>
          </c:tx>
          <c:dLbls>
            <c:showVal val="1"/>
          </c:dLbls>
          <c:cat>
            <c:strRef>
              <c:f>Plan1!$A$2:$A$10</c:f>
              <c:strCache>
                <c:ptCount val="9"/>
                <c:pt idx="0">
                  <c:v>Armando Monteiro</c:v>
                </c:pt>
                <c:pt idx="1">
                  <c:v>Bruno Araújo</c:v>
                </c:pt>
                <c:pt idx="2">
                  <c:v>Marília Arraes</c:v>
                </c:pt>
                <c:pt idx="3">
                  <c:v>Mendonça Filho</c:v>
                </c:pt>
                <c:pt idx="4">
                  <c:v>Paulo Câmara apoiado pelo Prefeito Ângelo Ferreira</c:v>
                </c:pt>
                <c:pt idx="5">
                  <c:v>Outro(a)</c:v>
                </c:pt>
                <c:pt idx="6">
                  <c:v>Indeciso</c:v>
                </c:pt>
                <c:pt idx="7">
                  <c:v>Branco/nulo</c:v>
                </c:pt>
                <c:pt idx="8">
                  <c:v>Não sabe ou não opinou</c:v>
                </c:pt>
              </c:strCache>
            </c:strRef>
          </c:cat>
          <c:val>
            <c:numRef>
              <c:f>Plan1!$B$2:$B$10</c:f>
              <c:numCache>
                <c:formatCode>0.0</c:formatCode>
                <c:ptCount val="9"/>
                <c:pt idx="0">
                  <c:v>22.7</c:v>
                </c:pt>
                <c:pt idx="1">
                  <c:v>1.4</c:v>
                </c:pt>
                <c:pt idx="2">
                  <c:v>5.5</c:v>
                </c:pt>
                <c:pt idx="3">
                  <c:v>0.5</c:v>
                </c:pt>
                <c:pt idx="4">
                  <c:v>44.5</c:v>
                </c:pt>
                <c:pt idx="5" formatCode="General">
                  <c:v>0.4</c:v>
                </c:pt>
                <c:pt idx="6" formatCode="General">
                  <c:v>7.3</c:v>
                </c:pt>
                <c:pt idx="7" formatCode="General">
                  <c:v>5.9</c:v>
                </c:pt>
                <c:pt idx="8" formatCode="General">
                  <c:v>11.8</c:v>
                </c:pt>
              </c:numCache>
            </c:numRef>
          </c:val>
        </c:ser>
        <c:axId val="101412864"/>
        <c:axId val="101415936"/>
      </c:barChart>
      <c:catAx>
        <c:axId val="101412864"/>
        <c:scaling>
          <c:orientation val="minMax"/>
        </c:scaling>
        <c:axPos val="b"/>
        <c:tickLblPos val="nextTo"/>
        <c:txPr>
          <a:bodyPr/>
          <a:lstStyle/>
          <a:p>
            <a:pPr>
              <a:defRPr sz="900" b="1"/>
            </a:pPr>
            <a:endParaRPr lang="pt-BR"/>
          </a:p>
        </c:txPr>
        <c:crossAx val="101415936"/>
        <c:crosses val="autoZero"/>
        <c:auto val="1"/>
        <c:lblAlgn val="ctr"/>
        <c:lblOffset val="100"/>
      </c:catAx>
      <c:valAx>
        <c:axId val="101415936"/>
        <c:scaling>
          <c:orientation val="minMax"/>
        </c:scaling>
        <c:axPos val="l"/>
        <c:majorGridlines/>
        <c:numFmt formatCode="0.0" sourceLinked="1"/>
        <c:tickLblPos val="nextTo"/>
        <c:crossAx val="101412864"/>
        <c:crosses val="autoZero"/>
        <c:crossBetween val="between"/>
      </c:valAx>
    </c:plotArea>
    <c:legend>
      <c:legendPos val="r"/>
      <c:layout/>
    </c:legend>
    <c:plotVisOnly val="1"/>
  </c:chart>
  <c:txPr>
    <a:bodyPr/>
    <a:lstStyle/>
    <a:p>
      <a:pPr>
        <a:defRPr sz="1800"/>
      </a:pPr>
      <a:endParaRPr lang="pt-B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BCE4E5C-F4A5-44B3-95F9-DA6E7FC7869D}" type="datetimeFigureOut">
              <a:rPr lang="pt-BR" smtClean="0"/>
              <a:t>6/8/2017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BCE4E5C-F4A5-44B3-95F9-DA6E7FC7869D}" type="datetimeFigureOut">
              <a:rPr lang="pt-BR" smtClean="0"/>
              <a:t>6/8/2017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BCE4E5C-F4A5-44B3-95F9-DA6E7FC7869D}" type="datetimeFigureOut">
              <a:rPr lang="pt-BR" smtClean="0"/>
              <a:t>6/8/2017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BCE4E5C-F4A5-44B3-95F9-DA6E7FC7869D}" type="datetimeFigureOut">
              <a:rPr lang="pt-BR" smtClean="0"/>
              <a:t>6/8/2017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BCE4E5C-F4A5-44B3-95F9-DA6E7FC7869D}" type="datetimeFigureOut">
              <a:rPr lang="pt-BR" smtClean="0"/>
              <a:t>6/8/2017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BCE4E5C-F4A5-44B3-95F9-DA6E7FC7869D}" type="datetimeFigureOut">
              <a:rPr lang="pt-BR" smtClean="0"/>
              <a:t>6/8/2017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BCE4E5C-F4A5-44B3-95F9-DA6E7FC7869D}" type="datetimeFigureOut">
              <a:rPr lang="pt-BR" smtClean="0"/>
              <a:t>6/8/2017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BCE4E5C-F4A5-44B3-95F9-DA6E7FC7869D}" type="datetimeFigureOut">
              <a:rPr lang="pt-BR" smtClean="0"/>
              <a:t>6/8/2017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BCE4E5C-F4A5-44B3-95F9-DA6E7FC7869D}" type="datetimeFigureOut">
              <a:rPr lang="pt-BR" smtClean="0"/>
              <a:t>6/8/2017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BCE4E5C-F4A5-44B3-95F9-DA6E7FC7869D}" type="datetimeFigureOut">
              <a:rPr lang="pt-BR" smtClean="0"/>
              <a:t>6/8/2017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BCE4E5C-F4A5-44B3-95F9-DA6E7FC7869D}" type="datetimeFigureOut">
              <a:rPr lang="pt-BR" smtClean="0"/>
              <a:t>6/8/2017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31B6F1-E450-4D58-B0D3-2D2315F8C31E}"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E4E5C-F4A5-44B3-95F9-DA6E7FC7869D}" type="datetimeFigureOut">
              <a:rPr lang="pt-BR" smtClean="0"/>
              <a:t>6/8/2017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1B6F1-E450-4D58-B0D3-2D2315F8C31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m 1" descr="Resultado de imagem para fotos sertania pernambuco"/>
          <p:cNvPicPr>
            <a:picLocks noChangeAspect="1" noChangeArrowheads="1"/>
          </p:cNvPicPr>
          <p:nvPr/>
        </p:nvPicPr>
        <p:blipFill>
          <a:blip r:embed="rId2"/>
          <a:srcRect/>
          <a:stretch>
            <a:fillRect/>
          </a:stretch>
        </p:blipFill>
        <p:spPr bwMode="auto">
          <a:xfrm>
            <a:off x="1071538" y="3143248"/>
            <a:ext cx="2428892" cy="2071702"/>
          </a:xfrm>
          <a:prstGeom prst="rect">
            <a:avLst/>
          </a:prstGeom>
          <a:noFill/>
        </p:spPr>
      </p:pic>
      <p:pic>
        <p:nvPicPr>
          <p:cNvPr id="2050" name="Imagem 4" descr="Resultado de imagem para fotos sertania pernambuco"/>
          <p:cNvPicPr>
            <a:picLocks noChangeAspect="1" noChangeArrowheads="1"/>
          </p:cNvPicPr>
          <p:nvPr/>
        </p:nvPicPr>
        <p:blipFill>
          <a:blip r:embed="rId3"/>
          <a:srcRect/>
          <a:stretch>
            <a:fillRect/>
          </a:stretch>
        </p:blipFill>
        <p:spPr bwMode="auto">
          <a:xfrm>
            <a:off x="3428992" y="3143248"/>
            <a:ext cx="2071702" cy="2071702"/>
          </a:xfrm>
          <a:prstGeom prst="rect">
            <a:avLst/>
          </a:prstGeom>
          <a:noFill/>
        </p:spPr>
      </p:pic>
      <p:pic>
        <p:nvPicPr>
          <p:cNvPr id="2049" name="Imagem 7" descr="Resultado de imagem para fotos sertania pernambuco"/>
          <p:cNvPicPr>
            <a:picLocks noChangeAspect="1" noChangeArrowheads="1"/>
          </p:cNvPicPr>
          <p:nvPr/>
        </p:nvPicPr>
        <p:blipFill>
          <a:blip r:embed="rId4"/>
          <a:srcRect/>
          <a:stretch>
            <a:fillRect/>
          </a:stretch>
        </p:blipFill>
        <p:spPr bwMode="auto">
          <a:xfrm>
            <a:off x="5500694" y="3143248"/>
            <a:ext cx="2395542" cy="2071702"/>
          </a:xfrm>
          <a:prstGeom prst="rect">
            <a:avLst/>
          </a:prstGeom>
          <a:noFill/>
        </p:spPr>
      </p:pic>
      <p:sp>
        <p:nvSpPr>
          <p:cNvPr id="2052" name="AutoShape 4"/>
          <p:cNvSpPr>
            <a:spLocks noChangeArrowheads="1"/>
          </p:cNvSpPr>
          <p:nvPr/>
        </p:nvSpPr>
        <p:spPr bwMode="auto">
          <a:xfrm>
            <a:off x="1214414" y="1785926"/>
            <a:ext cx="6572297" cy="1143008"/>
          </a:xfrm>
          <a:prstGeom prst="flowChartDocument">
            <a:avLst/>
          </a:prstGeom>
          <a:solidFill>
            <a:srgbClr val="8DB3E2"/>
          </a:solidFill>
          <a:ln w="12700">
            <a:prstDash val="dash"/>
            <a:miter lim="800000"/>
            <a:headEnd/>
            <a:tailEnd/>
          </a:ln>
          <a:effectLst/>
          <a:scene3d>
            <a:camera prst="legacyObliqueBottomLeft"/>
            <a:lightRig rig="legacyFlat3" dir="t"/>
          </a:scene3d>
          <a:sp3d extrusionH="430200" prstMaterial="legacyMatte">
            <a:bevelT w="13500" h="13500" prst="angle"/>
            <a:bevelB w="13500" h="13500" prst="angle"/>
            <a:extrusionClr>
              <a:srgbClr val="8DB3E2"/>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0" fontAlgn="base" latinLnBrk="0" hangingPunct="0">
              <a:lnSpc>
                <a:spcPct val="100000"/>
              </a:lnSpc>
              <a:spcBef>
                <a:spcPct val="0"/>
              </a:spcBef>
              <a:spcAft>
                <a:spcPct val="0"/>
              </a:spcAft>
              <a:buClrTx/>
              <a:buSzTx/>
              <a:buFontTx/>
              <a:buNone/>
              <a:tabLst/>
            </a:pPr>
            <a:r>
              <a:rPr lang="pt-BR" sz="2800" dirty="0" smtClean="0">
                <a:latin typeface="Arial" pitchFamily="34" charset="0"/>
              </a:rPr>
              <a:t>Política e administrativa</a:t>
            </a:r>
            <a:endParaRPr kumimoji="0" lang="pt-BR" sz="2800" b="0" i="0" u="none" strike="noStrike" cap="none" normalizeH="0" baseline="0" dirty="0" smtClean="0">
              <a:ln>
                <a:noFill/>
              </a:ln>
              <a:solidFill>
                <a:schemeClr val="tx1"/>
              </a:solidFill>
              <a:effectLst/>
              <a:latin typeface="Arial" pitchFamily="34" charset="0"/>
            </a:endParaRPr>
          </a:p>
        </p:txBody>
      </p:sp>
      <p:pic>
        <p:nvPicPr>
          <p:cNvPr id="2053" name="Imagem 0" descr="Figura2.jpg"/>
          <p:cNvPicPr>
            <a:picLocks noChangeAspect="1" noChangeArrowheads="1"/>
          </p:cNvPicPr>
          <p:nvPr/>
        </p:nvPicPr>
        <p:blipFill>
          <a:blip r:embed="rId5"/>
          <a:srcRect/>
          <a:stretch>
            <a:fillRect/>
          </a:stretch>
        </p:blipFill>
        <p:spPr bwMode="auto">
          <a:xfrm>
            <a:off x="7786710" y="142852"/>
            <a:ext cx="1174750" cy="598488"/>
          </a:xfrm>
          <a:prstGeom prst="rect">
            <a:avLst/>
          </a:prstGeom>
          <a:noFill/>
        </p:spPr>
      </p:pic>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5" name="Rectangle 7"/>
          <p:cNvSpPr>
            <a:spLocks noChangeArrowheads="1"/>
          </p:cNvSpPr>
          <p:nvPr/>
        </p:nvSpPr>
        <p:spPr bwMode="auto">
          <a:xfrm>
            <a:off x="785786" y="457200"/>
            <a:ext cx="700092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5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Relatório de Pesquisa Quantitativa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endParaRPr>
          </a:p>
        </p:txBody>
      </p:sp>
      <p:sp>
        <p:nvSpPr>
          <p:cNvPr id="2057" name="Rectangle 9"/>
          <p:cNvSpPr>
            <a:spLocks noChangeArrowheads="1"/>
          </p:cNvSpPr>
          <p:nvPr/>
        </p:nvSpPr>
        <p:spPr bwMode="auto">
          <a:xfrm>
            <a:off x="0" y="914400"/>
            <a:ext cx="8728672" cy="7540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230688" algn="ctr"/>
                <a:tab pos="8461375" algn="r"/>
              </a:tabLst>
            </a:pPr>
            <a:r>
              <a:rPr kumimoji="0" lang="pt-BR" sz="2500" b="1" i="0" u="none" strike="noStrike" cap="none" normalizeH="0" baseline="0" smtClean="0">
                <a:ln>
                  <a:noFill/>
                </a:ln>
                <a:solidFill>
                  <a:schemeClr val="tx1"/>
                </a:solidFill>
                <a:effectLst/>
                <a:latin typeface="Cambria" pitchFamily="18" charset="0"/>
                <a:ea typeface="Times New Roman" pitchFamily="18" charset="0"/>
                <a:cs typeface="Times New Roman" pitchFamily="18" charset="0"/>
              </a:rPr>
              <a:t>		</a:t>
            </a:r>
            <a:endParaRPr kumimoji="0" lang="pt-BR"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230688" algn="ctr"/>
                <a:tab pos="8461375" algn="r"/>
              </a:tabLst>
            </a:pPr>
            <a:endParaRPr kumimoji="0" lang="pt-BR"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just"/>
            <a:r>
              <a:rPr lang="pt-BR" sz="3200" dirty="0" smtClean="0"/>
              <a:t>Se tivéssemos hoje uma eleição para prefeito de Sertânia e os candidatos fossem estes, em quem o(a) Sr(a) votaria? - Resultado votos válidos</a:t>
            </a:r>
            <a:endParaRPr lang="pt-BR" sz="3200" dirty="0"/>
          </a:p>
        </p:txBody>
      </p:sp>
      <p:graphicFrame>
        <p:nvGraphicFramePr>
          <p:cNvPr id="6" name="Espaço Reservado para Conteúdo 5"/>
          <p:cNvGraphicFramePr>
            <a:graphicFrameLocks noGrp="1"/>
          </p:cNvGraphicFramePr>
          <p:nvPr>
            <p:ph idx="1"/>
          </p:nvPr>
        </p:nvGraphicFramePr>
        <p:xfrm>
          <a:off x="642910"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pPr algn="just"/>
            <a:r>
              <a:rPr lang="pt-BR" sz="3600" dirty="0" smtClean="0"/>
              <a:t>Comparativo pesquisa X resultado eleição 2016  – votos válidos</a:t>
            </a:r>
            <a:endParaRPr lang="pt-BR" sz="3600" dirty="0"/>
          </a:p>
        </p:txBody>
      </p:sp>
      <p:graphicFrame>
        <p:nvGraphicFramePr>
          <p:cNvPr id="6" name="Espaço Reservado para Conteúdo 5"/>
          <p:cNvGraphicFramePr>
            <a:graphicFrameLocks noGrp="1"/>
          </p:cNvGraphicFramePr>
          <p:nvPr>
            <p:ph idx="1"/>
          </p:nvPr>
        </p:nvGraphicFramePr>
        <p:xfrm>
          <a:off x="642910"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Em </a:t>
            </a:r>
            <a:r>
              <a:rPr lang="pt-BR" sz="2400" dirty="0" smtClean="0"/>
              <a:t>2018 teremos eleição para diversos cargos políticos. Caso a eleição para Deputado Estadual fosse hoje, e as opções fossem estas, em quem o(a) Sr(a) votaria?</a:t>
            </a:r>
            <a:endParaRPr lang="pt-BR" sz="2400" dirty="0"/>
          </a:p>
        </p:txBody>
      </p:sp>
      <p:graphicFrame>
        <p:nvGraphicFramePr>
          <p:cNvPr id="6" name="Espaço Reservado para Conteúdo 5"/>
          <p:cNvGraphicFramePr>
            <a:graphicFrameLocks noGrp="1"/>
          </p:cNvGraphicFramePr>
          <p:nvPr>
            <p:ph idx="1"/>
          </p:nvPr>
        </p:nvGraphicFramePr>
        <p:xfrm>
          <a:off x="357158"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Caso </a:t>
            </a:r>
            <a:r>
              <a:rPr lang="pt-BR" sz="2400" dirty="0" smtClean="0"/>
              <a:t>a eleição para Deputado Federal fosse hoje e as opções fossem estas, em quem o(a) Sr(a) votaria?</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Caso </a:t>
            </a:r>
            <a:r>
              <a:rPr lang="pt-BR" sz="2400" dirty="0" smtClean="0"/>
              <a:t>a eleição para Governador fosse hoje, e as opções fosse estas, em quem o(a) Sr(a) votaria?</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Caso </a:t>
            </a:r>
            <a:r>
              <a:rPr lang="pt-BR" sz="2400" dirty="0" smtClean="0"/>
              <a:t>a eleição para Presidente da República fosse hoje, e as opções fossem estas, em quem o(a) Sr(a) votaria?</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5440378"/>
          </a:xfrm>
        </p:spPr>
        <p:txBody>
          <a:bodyPr/>
          <a:lstStyle/>
          <a:p>
            <a:r>
              <a:rPr lang="pt-BR" dirty="0" smtClean="0"/>
              <a:t>Avaliação administrativa</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De </a:t>
            </a:r>
            <a:r>
              <a:rPr lang="pt-BR" sz="2400" dirty="0" smtClean="0"/>
              <a:t>uma maneira geral o(a) Sr(a) vem aprovando ou desaprovando o governo do prefeito Ângelo Ferreira até o presente momento?</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Como </a:t>
            </a:r>
            <a:r>
              <a:rPr lang="pt-BR" sz="2400" dirty="0" smtClean="0"/>
              <a:t>o(a) Sr(a) classificaria o governo do prefeito Ângelo Ferreira até o presente momento?</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Pelo </a:t>
            </a:r>
            <a:r>
              <a:rPr lang="pt-BR" sz="2400" dirty="0" smtClean="0"/>
              <a:t>que o(a) Sr(a) já pode perceber, o governo do prefeito Ângelo Ferreira está melhor, está igual ou está pior que o governo do seu antecessor Guga Lins?</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1"/>
          <p:cNvSpPr>
            <a:spLocks noChangeArrowheads="1"/>
          </p:cNvSpPr>
          <p:nvPr/>
        </p:nvSpPr>
        <p:spPr bwMode="auto">
          <a:xfrm>
            <a:off x="0" y="142852"/>
            <a:ext cx="8929718" cy="60862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11775" algn="r"/>
              </a:tabLst>
            </a:pP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DADOS T</a:t>
            </a:r>
            <a:r>
              <a:rPr kumimoji="0" lang="pt-BR" sz="1550" b="1" i="0" u="sng"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CNICOS</a:t>
            </a:r>
            <a:endParaRPr kumimoji="0" lang="pt-BR" sz="15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11775" algn="r"/>
              </a:tabLst>
            </a:pP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Universo</a:t>
            </a:r>
            <a:r>
              <a:rPr kumimoji="0" lang="pt-BR" sz="155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Popula</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ão com 16 anos ou mais que resida e vote no munic</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pio de Sertânia</a:t>
            </a:r>
            <a:endParaRPr kumimoji="0" lang="pt-BR" sz="1550" b="0" i="0" u="none" strike="noStrike" cap="none" normalizeH="0" baseline="0" dirty="0" smtClean="0">
              <a:ln>
                <a:noFill/>
              </a:ln>
              <a:solidFill>
                <a:schemeClr val="tx1"/>
              </a:solidFill>
              <a:effectLst/>
              <a:latin typeface="Arial" pitchFamily="34" charset="0"/>
            </a:endParaRPr>
          </a:p>
          <a:p>
            <a:pPr algn="just" eaLnBrk="0" fontAlgn="base" hangingPunct="0">
              <a:spcBef>
                <a:spcPct val="0"/>
              </a:spcBef>
              <a:spcAft>
                <a:spcPct val="0"/>
              </a:spcAft>
              <a:tabLst>
                <a:tab pos="5311775" algn="r"/>
              </a:tabLst>
            </a:pP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Objetivo</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lang="pt-BR" sz="1550" b="1" dirty="0" smtClean="0">
                <a:latin typeface="Calibri" pitchFamily="34" charset="0"/>
                <a:ea typeface="Times New Roman" pitchFamily="18" charset="0"/>
                <a:cs typeface="Times New Roman" pitchFamily="18" charset="0"/>
              </a:rPr>
              <a:t>O estudo tem por objetivo estudar e </a:t>
            </a:r>
            <a:r>
              <a:rPr lang="pt-BR" sz="1550" b="1" dirty="0" smtClean="0">
                <a:latin typeface="Calibri" pitchFamily="34" charset="0"/>
                <a:ea typeface="Times New Roman" pitchFamily="18" charset="0"/>
                <a:cs typeface="Times New Roman" pitchFamily="18" charset="0"/>
              </a:rPr>
              <a:t>aferir </a:t>
            </a:r>
            <a:r>
              <a:rPr lang="pt-BR" sz="1550" b="1" dirty="0" smtClean="0">
                <a:latin typeface="Calibri" pitchFamily="34" charset="0"/>
                <a:ea typeface="Times New Roman" pitchFamily="18" charset="0"/>
                <a:cs typeface="Times New Roman" pitchFamily="18" charset="0"/>
              </a:rPr>
              <a:t>clima e imagem do município, quadro </a:t>
            </a:r>
            <a:r>
              <a:rPr lang="pt-BR" sz="1550" b="1" dirty="0" smtClean="0">
                <a:latin typeface="Calibri" pitchFamily="34" charset="0"/>
                <a:ea typeface="Times New Roman" pitchFamily="18" charset="0"/>
                <a:cs typeface="Times New Roman" pitchFamily="18" charset="0"/>
              </a:rPr>
              <a:t>político  </a:t>
            </a:r>
            <a:r>
              <a:rPr lang="pt-BR" sz="1550" b="1" dirty="0" smtClean="0">
                <a:latin typeface="Calibri" pitchFamily="34" charset="0"/>
                <a:ea typeface="Times New Roman" pitchFamily="18" charset="0"/>
                <a:cs typeface="Times New Roman" pitchFamily="18" charset="0"/>
              </a:rPr>
              <a:t>avaliação administrativa da esferas de </a:t>
            </a:r>
            <a:r>
              <a:rPr lang="pt-BR" sz="1550" b="1" dirty="0" smtClean="0">
                <a:latin typeface="Calibri" pitchFamily="34" charset="0"/>
                <a:ea typeface="Times New Roman" pitchFamily="18" charset="0"/>
                <a:cs typeface="Times New Roman" pitchFamily="18" charset="0"/>
              </a:rPr>
              <a:t>governo e avaliação de serviços públicos essenciais</a:t>
            </a:r>
            <a:endParaRPr kumimoji="0" lang="pt-BR" sz="155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tabLst>
                <a:tab pos="5311775" algn="r"/>
              </a:tabLst>
            </a:pP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Per</a:t>
            </a:r>
            <a:r>
              <a:rPr kumimoji="0" lang="pt-BR" sz="1550" b="1" i="0" u="sng"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odo de campo: </a:t>
            </a:r>
            <a:r>
              <a:rPr lang="pt-BR" sz="1600" b="1" dirty="0" smtClean="0"/>
              <a:t>17 a 19/07/2017 </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pt-BR" sz="155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tabLst>
                <a:tab pos="5311775" algn="r"/>
              </a:tabLst>
            </a:pP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Metodologia e plano amostral</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Utilizou-se o m</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todo de amostragem estratificada proporcional com probabilidade proporcional ao tamanho (PPT) em 03 est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gios. No primeiro est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gio separam-se os Distritos censit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rios (Distrito 05 (urbano/sede do munic</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pio e Distritos e povoados rurais) usando-se o m</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todo PPT (probabilidade proporcional ao tamanho. No segundo est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gio são selecionados os setores censit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rios do Distrito 05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sede do munic</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pio com base no m</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todo PPT (probabilidade proporcional ao tamanho) e são selecionados os Distritos e povoados rurais com base no m</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todo PPT (probabilidade proporcional ao tamanho). A medida de tamanho adotada para a sele</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ão dos Distritos e setores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popula</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ão residente nessas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reas, de acordo com dados censit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rios disponibilizados pelo Instituto Brasileiro de geografia e estat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stica (IBGE). No terceiro est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gio são definidas as cotas de sexo, idade, escolaridade e renda domiciliar com base em informa</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ões estat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sticas disponibilizadas pelo Tribunal Superior eleitoral (TSE) e Instituto Brasileiro de geografia e estat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stica (IBGE). O controle das cotas sexo, idade, escolaridade e renda domiciliar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feito pela equipe de supervisores e pesquisadores que compõe a pesquisa. </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Perfil da amostra:</a:t>
            </a:r>
            <a:r>
              <a:rPr lang="pt-BR" sz="1600" b="1" dirty="0" smtClean="0"/>
              <a:t> Masculino 48,6%, Feminino 51,4%; 16 a 20 anos 12,3%, 21 a 29 anos 20,9%, 30 a 39 anos 15,0%, 40 a 49 anos 21,4%, 50 a 59 anos 11,8% e 60 anos ou mais 18,6%</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Eram previstas eventuais pondera</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ões para as vari</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veis sexo e idade caso a diferen</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entre o previsto na amostra e a coleta dos dados fosse superior a 3 pontos percentuais; para as vari</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veis escolaridade e renda domiciliar o fator previsto para pondera</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ão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 (resultados obtidos em campo).</a:t>
            </a:r>
            <a:r>
              <a:rPr kumimoji="0" lang="pt-BR" sz="155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amostra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composta por </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220 entrevistas </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aplicadas na popula</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ão que tenha t</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tulo de eleitor, more e vote no munic</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pio de Sertânia e distribu</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í</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 da seguinte forma: </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Cidade 49,5% e </a:t>
            </a:r>
            <a:r>
              <a:rPr kumimoji="0" lang="pt-BR" sz="1550" b="1" i="0" u="sng"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rea rural (Distritos e povoados) 50,5%. </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intervalo de confian</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ç</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estimado </a:t>
            </a:r>
            <a:r>
              <a:rPr kumimoji="0" lang="pt-BR" sz="1550" b="1" i="0" u="none" strike="noStrike" cap="none" normalizeH="0" baseline="0" dirty="0" smtClean="0">
                <a:ln>
                  <a:noFill/>
                </a:ln>
                <a:solidFill>
                  <a:schemeClr val="tx1"/>
                </a:solidFill>
                <a:effectLst/>
                <a:latin typeface="Cambria"/>
                <a:ea typeface="Times New Roman" pitchFamily="18" charset="0"/>
                <a:cs typeface="Times New Roman" pitchFamily="18" charset="0"/>
              </a:rPr>
              <a:t>é</a:t>
            </a:r>
            <a:r>
              <a:rPr kumimoji="0" lang="pt-BR" sz="155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 95% para uma margem de erro para mais ou para menos de </a:t>
            </a:r>
            <a:r>
              <a:rPr kumimoji="0" lang="pt-BR" sz="155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6,5%</a:t>
            </a:r>
            <a:endParaRPr kumimoji="0" lang="pt-BR" sz="1550" b="0" i="0" u="sng"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Como </a:t>
            </a:r>
            <a:r>
              <a:rPr lang="pt-BR" sz="2400" dirty="0" smtClean="0"/>
              <a:t>o(a) Sr(a) classificaria a gestão do Governador Paulo Câmara até o presente momento?</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28596" y="0"/>
            <a:ext cx="8301038" cy="1214422"/>
          </a:xfrm>
        </p:spPr>
        <p:txBody>
          <a:bodyPr>
            <a:normAutofit/>
          </a:bodyPr>
          <a:lstStyle/>
          <a:p>
            <a:r>
              <a:rPr lang="pt-BR" sz="2400" dirty="0" smtClean="0"/>
              <a:t>Como </a:t>
            </a:r>
            <a:r>
              <a:rPr lang="pt-BR" sz="2400" dirty="0" smtClean="0"/>
              <a:t>o(a) Sr(a) classificaria a gestão do Presidente da República Michel Temer até o presente momento?</a:t>
            </a:r>
            <a:endParaRPr lang="pt-BR" sz="24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5440378"/>
          </a:xfrm>
        </p:spPr>
        <p:txBody>
          <a:bodyPr/>
          <a:lstStyle/>
          <a:p>
            <a:r>
              <a:rPr lang="pt-BR" dirty="0" smtClean="0"/>
              <a:t>Classificação de serviços essenciais</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00034" y="214290"/>
            <a:ext cx="8229600" cy="1143000"/>
          </a:xfrm>
        </p:spPr>
        <p:txBody>
          <a:bodyPr>
            <a:normAutofit/>
          </a:bodyPr>
          <a:lstStyle/>
          <a:p>
            <a:r>
              <a:rPr lang="pt-BR" sz="3200" dirty="0" smtClean="0"/>
              <a:t> </a:t>
            </a:r>
            <a:r>
              <a:rPr lang="pt-BR" sz="3200" dirty="0"/>
              <a:t>S</a:t>
            </a:r>
            <a:r>
              <a:rPr lang="pt-BR" sz="3200" dirty="0" smtClean="0"/>
              <a:t>erviços urbanos</a:t>
            </a:r>
            <a:endParaRPr lang="pt-BR" sz="32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3200" dirty="0"/>
              <a:t>S</a:t>
            </a:r>
            <a:r>
              <a:rPr lang="pt-BR" sz="3200" dirty="0" smtClean="0"/>
              <a:t>erviços </a:t>
            </a:r>
            <a:r>
              <a:rPr lang="pt-BR" sz="3200" dirty="0" smtClean="0"/>
              <a:t>de </a:t>
            </a:r>
            <a:r>
              <a:rPr lang="pt-BR" sz="3200" dirty="0" smtClean="0"/>
              <a:t>saúde</a:t>
            </a:r>
            <a:endParaRPr lang="pt-BR" sz="32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3200" dirty="0"/>
              <a:t>S</a:t>
            </a:r>
            <a:r>
              <a:rPr lang="pt-BR" sz="3200" dirty="0" smtClean="0"/>
              <a:t>erviços </a:t>
            </a:r>
            <a:r>
              <a:rPr lang="pt-BR" sz="3200" dirty="0" smtClean="0"/>
              <a:t>de </a:t>
            </a:r>
            <a:r>
              <a:rPr lang="pt-BR" sz="3200" dirty="0" smtClean="0"/>
              <a:t>educação</a:t>
            </a:r>
            <a:endParaRPr lang="pt-BR" sz="32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kumimoji="0" lang="pt-BR" sz="31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Localidades que compõe a</a:t>
            </a:r>
            <a:r>
              <a:rPr kumimoji="0" lang="pt-BR" sz="3100" b="1" i="0" u="sng"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pt-BR" sz="3100" b="1" i="0" u="sng" strike="noStrike" cap="none" normalizeH="0" baseline="0" dirty="0" smtClean="0">
                <a:ln>
                  <a:noFill/>
                </a:ln>
                <a:solidFill>
                  <a:schemeClr val="tx1"/>
                </a:solidFill>
                <a:effectLst/>
                <a:latin typeface="Cambria"/>
                <a:ea typeface="Times New Roman" pitchFamily="18" charset="0"/>
                <a:cs typeface="Times New Roman" pitchFamily="18" charset="0"/>
              </a:rPr>
              <a:t>á</a:t>
            </a:r>
            <a:r>
              <a:rPr kumimoji="0" lang="pt-BR" sz="31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rea de planejamento</a:t>
            </a:r>
            <a:r>
              <a:rPr kumimoji="0" lang="pt-BR" b="0" i="0" u="none" strike="noStrike" cap="none" normalizeH="0" baseline="0" dirty="0" smtClean="0">
                <a:ln>
                  <a:noFill/>
                </a:ln>
                <a:solidFill>
                  <a:schemeClr val="tx1"/>
                </a:solidFill>
                <a:effectLst/>
                <a:latin typeface="Arial" pitchFamily="34" charset="0"/>
              </a:rPr>
              <a:t/>
            </a:r>
            <a:br>
              <a:rPr kumimoji="0" lang="pt-BR" b="0" i="0" u="none" strike="noStrike" cap="none" normalizeH="0" baseline="0" dirty="0" smtClean="0">
                <a:ln>
                  <a:noFill/>
                </a:ln>
                <a:solidFill>
                  <a:schemeClr val="tx1"/>
                </a:solidFill>
                <a:effectLst/>
                <a:latin typeface="Arial" pitchFamily="34" charset="0"/>
              </a:rPr>
            </a:br>
            <a:endParaRPr lang="pt-BR" dirty="0"/>
          </a:p>
        </p:txBody>
      </p:sp>
      <p:sp>
        <p:nvSpPr>
          <p:cNvPr id="3" name="Espaço Reservado para Conteúdo 2"/>
          <p:cNvSpPr>
            <a:spLocks noGrp="1"/>
          </p:cNvSpPr>
          <p:nvPr>
            <p:ph idx="1"/>
          </p:nvPr>
        </p:nvSpPr>
        <p:spPr/>
        <p:txBody>
          <a:bodyPr>
            <a:normAutofit lnSpcReduction="10000"/>
          </a:bodyPr>
          <a:lstStyle/>
          <a:p>
            <a:pPr algn="just"/>
            <a:r>
              <a:rPr lang="pt-BR" sz="3000" b="1" u="sng" dirty="0">
                <a:ea typeface="Times New Roman"/>
                <a:cs typeface="Times New Roman"/>
              </a:rPr>
              <a:t>Cidade:</a:t>
            </a:r>
            <a:r>
              <a:rPr lang="pt-BR" sz="3000" b="1" dirty="0">
                <a:ea typeface="Times New Roman"/>
                <a:cs typeface="Times New Roman"/>
              </a:rPr>
              <a:t> </a:t>
            </a:r>
            <a:r>
              <a:rPr lang="pt-BR" sz="3000" b="1" dirty="0">
                <a:solidFill>
                  <a:srgbClr val="0F243E"/>
                </a:solidFill>
                <a:ea typeface="Times New Roman"/>
                <a:cs typeface="Times New Roman"/>
              </a:rPr>
              <a:t>Alto da Conceição, Nova Sertânia, Jardim COCANE, Pedra Grande, Ferro Novo, Ferro Velho, Alto do Cemitério, Alto da Cerâmica, Alto do Rio Branco, Odilon Pierre, Mário Melo Nova, Alto do Céu e Vila da Caixa. </a:t>
            </a:r>
            <a:r>
              <a:rPr lang="pt-BR" sz="3000" b="1" u="sng" dirty="0" smtClean="0">
                <a:latin typeface="+mn-lt"/>
                <a:ea typeface="Times New Roman"/>
                <a:cs typeface="Times New Roman"/>
              </a:rPr>
              <a:t>Distritos e Povoados</a:t>
            </a:r>
            <a:r>
              <a:rPr lang="pt-BR" sz="3000" b="1" dirty="0" smtClean="0">
                <a:latin typeface="+mn-lt"/>
                <a:ea typeface="Times New Roman"/>
                <a:cs typeface="Times New Roman"/>
              </a:rPr>
              <a:t>: Rio da Barra, Valdemar Siqueira, Caroalina, Várzea Velha, Algodões, Cruzeiro do Nordeste, Moderna, Umburanas, Henrique Dias, Caroá, Albuquerque Né e Pernambuquinho</a:t>
            </a:r>
            <a:endParaRPr lang="pt-BR" sz="3000" dirty="0" smtClean="0">
              <a:latin typeface="Cambria"/>
              <a:ea typeface="Times New Roman"/>
              <a:cs typeface="Times New Roman"/>
            </a:endParaRP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5440378"/>
          </a:xfrm>
        </p:spPr>
        <p:txBody>
          <a:bodyPr/>
          <a:lstStyle/>
          <a:p>
            <a:r>
              <a:rPr lang="pt-BR" dirty="0" smtClean="0"/>
              <a:t>Clima e imagem da cidade</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dirty="0" smtClean="0"/>
              <a:t>Em </a:t>
            </a:r>
            <a:r>
              <a:rPr lang="pt-BR" sz="2800" dirty="0" smtClean="0"/>
              <a:t>sua opinião o município de Sertânia é um lugar ótimo, bom, regular, ruim ou péssimo de se viver?</a:t>
            </a:r>
            <a:endParaRPr lang="pt-BR" sz="28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dirty="0" smtClean="0"/>
              <a:t>O(a</a:t>
            </a:r>
            <a:r>
              <a:rPr lang="pt-BR" sz="2800" dirty="0" smtClean="0"/>
              <a:t>) Sr(a) diria que sente orgulho ou não sente orgulho de morar no município de Sertânia?</a:t>
            </a:r>
            <a:endParaRPr lang="pt-BR" sz="28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dirty="0" smtClean="0"/>
              <a:t>Em </a:t>
            </a:r>
            <a:r>
              <a:rPr lang="pt-BR" sz="2800" dirty="0" smtClean="0"/>
              <a:t>sua opinião o município de Sertânia está no caminho certo ou caminho errado?</a:t>
            </a:r>
            <a:endParaRPr lang="pt-BR" sz="28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dirty="0" smtClean="0"/>
              <a:t>Como </a:t>
            </a:r>
            <a:r>
              <a:rPr lang="pt-BR" sz="2800" dirty="0" smtClean="0"/>
              <a:t>o(a) Sr(a) se sente atualmente em relação ao futuro de Sertânia??</a:t>
            </a:r>
            <a:endParaRPr lang="pt-BR" sz="2800" dirty="0"/>
          </a:p>
        </p:txBody>
      </p:sp>
      <p:graphicFrame>
        <p:nvGraphicFramePr>
          <p:cNvPr id="6" name="Espaço Reservado para Conteúdo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5440378"/>
          </a:xfrm>
        </p:spPr>
        <p:txBody>
          <a:bodyPr/>
          <a:lstStyle/>
          <a:p>
            <a:r>
              <a:rPr lang="pt-BR" dirty="0" smtClean="0"/>
              <a:t>Política</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508</Words>
  <Application>Microsoft Office PowerPoint</Application>
  <PresentationFormat>Apresentação na tela (4:3)</PresentationFormat>
  <Paragraphs>49</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Tema do Office</vt:lpstr>
      <vt:lpstr>Slide 1</vt:lpstr>
      <vt:lpstr>Slide 2</vt:lpstr>
      <vt:lpstr>Localidades que compõe a área de planejamento </vt:lpstr>
      <vt:lpstr>Clima e imagem da cidade</vt:lpstr>
      <vt:lpstr>Em sua opinião o município de Sertânia é um lugar ótimo, bom, regular, ruim ou péssimo de se viver?</vt:lpstr>
      <vt:lpstr>O(a) Sr(a) diria que sente orgulho ou não sente orgulho de morar no município de Sertânia?</vt:lpstr>
      <vt:lpstr>Em sua opinião o município de Sertânia está no caminho certo ou caminho errado?</vt:lpstr>
      <vt:lpstr>Como o(a) Sr(a) se sente atualmente em relação ao futuro de Sertânia??</vt:lpstr>
      <vt:lpstr>Política</vt:lpstr>
      <vt:lpstr>Se tivéssemos hoje uma eleição para prefeito de Sertânia e os candidatos fossem estes, em quem o(a) Sr(a) votaria? - Resultado votos válidos</vt:lpstr>
      <vt:lpstr>Comparativo pesquisa X resultado eleição 2016  – votos válidos</vt:lpstr>
      <vt:lpstr>Em 2018 teremos eleição para diversos cargos políticos. Caso a eleição para Deputado Estadual fosse hoje, e as opções fossem estas, em quem o(a) Sr(a) votaria?</vt:lpstr>
      <vt:lpstr>Caso a eleição para Deputado Federal fosse hoje e as opções fossem estas, em quem o(a) Sr(a) votaria?</vt:lpstr>
      <vt:lpstr>Caso a eleição para Governador fosse hoje, e as opções fosse estas, em quem o(a) Sr(a) votaria?</vt:lpstr>
      <vt:lpstr>Caso a eleição para Presidente da República fosse hoje, e as opções fossem estas, em quem o(a) Sr(a) votaria?</vt:lpstr>
      <vt:lpstr>Avaliação administrativa</vt:lpstr>
      <vt:lpstr>De uma maneira geral o(a) Sr(a) vem aprovando ou desaprovando o governo do prefeito Ângelo Ferreira até o presente momento?</vt:lpstr>
      <vt:lpstr>Como o(a) Sr(a) classificaria o governo do prefeito Ângelo Ferreira até o presente momento?</vt:lpstr>
      <vt:lpstr>Pelo que o(a) Sr(a) já pode perceber, o governo do prefeito Ângelo Ferreira está melhor, está igual ou está pior que o governo do seu antecessor Guga Lins?</vt:lpstr>
      <vt:lpstr>Como o(a) Sr(a) classificaria a gestão do Governador Paulo Câmara até o presente momento?</vt:lpstr>
      <vt:lpstr>Como o(a) Sr(a) classificaria a gestão do Presidente da República Michel Temer até o presente momento?</vt:lpstr>
      <vt:lpstr>Classificação de serviços essenciais</vt:lpstr>
      <vt:lpstr> Serviços urbanos</vt:lpstr>
      <vt:lpstr>Serviços de saúde</vt:lpstr>
      <vt:lpstr>Serviços de educação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dc:creator>
  <cp:lastModifiedBy>Micro</cp:lastModifiedBy>
  <cp:revision>3</cp:revision>
  <dcterms:created xsi:type="dcterms:W3CDTF">2017-08-06T22:25:04Z</dcterms:created>
  <dcterms:modified xsi:type="dcterms:W3CDTF">2017-08-06T23:00:34Z</dcterms:modified>
</cp:coreProperties>
</file>